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9.xml" ContentType="application/vnd.openxmlformats-officedocument.presentationml.notesSlide+xml"/>
  <Override PartName="/ppt/embeddings/oleObject7.bin" ContentType="application/vnd.openxmlformats-officedocument.oleObject"/>
  <Override PartName="/ppt/notesSlides/notesSlide10.xml" ContentType="application/vnd.openxmlformats-officedocument.presentationml.notesSlide+xml"/>
  <Override PartName="/ppt/embeddings/oleObject8.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15" r:id="rId2"/>
    <p:sldId id="316" r:id="rId3"/>
    <p:sldId id="33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2" r:id="rId19"/>
    <p:sldId id="333" r:id="rId20"/>
    <p:sldId id="340" r:id="rId21"/>
    <p:sldId id="339" r:id="rId22"/>
    <p:sldId id="294" r:id="rId23"/>
    <p:sldId id="286" r:id="rId24"/>
    <p:sldId id="259" r:id="rId25"/>
    <p:sldId id="261" r:id="rId26"/>
    <p:sldId id="297" r:id="rId27"/>
    <p:sldId id="308" r:id="rId28"/>
    <p:sldId id="306" r:id="rId29"/>
    <p:sldId id="305" r:id="rId30"/>
    <p:sldId id="309" r:id="rId31"/>
    <p:sldId id="307" r:id="rId32"/>
    <p:sldId id="257" r:id="rId33"/>
    <p:sldId id="310" r:id="rId34"/>
    <p:sldId id="312" r:id="rId35"/>
    <p:sldId id="311" r:id="rId36"/>
    <p:sldId id="313" r:id="rId37"/>
    <p:sldId id="33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4" autoAdjust="0"/>
    <p:restoredTop sz="89091" autoAdjust="0"/>
  </p:normalViewPr>
  <p:slideViewPr>
    <p:cSldViewPr snapToGrid="0" snapToObjects="1">
      <p:cViewPr>
        <p:scale>
          <a:sx n="150" d="100"/>
          <a:sy n="150" d="100"/>
        </p:scale>
        <p:origin x="-3184" y="-7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F30DCA-0F06-8844-8BE6-0917D885DCEB}" type="datetimeFigureOut">
              <a:rPr lang="en-US" smtClean="0"/>
              <a:t>9/6/17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922250-37D5-D148-BA42-D7141A174BCC}" type="slidenum">
              <a:rPr lang="en-US" smtClean="0"/>
              <a:t>‹#›</a:t>
            </a:fld>
            <a:endParaRPr lang="en-US"/>
          </a:p>
        </p:txBody>
      </p:sp>
    </p:spTree>
    <p:extLst>
      <p:ext uri="{BB962C8B-B14F-4D97-AF65-F5344CB8AC3E}">
        <p14:creationId xmlns:p14="http://schemas.microsoft.com/office/powerpoint/2010/main" val="6441647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57F88716-2214-FB44-B15E-158A2021B876}"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left: chain starts at zero, but jumps are tiny; most jumps are accepted but the chain moves far too slow;</a:t>
            </a:r>
          </a:p>
          <a:p>
            <a:r>
              <a:rPr lang="en-US" dirty="0" smtClean="0"/>
              <a:t>Lower right: </a:t>
            </a:r>
            <a:r>
              <a:rPr lang="en-US" baseline="0" dirty="0" smtClean="0"/>
              <a:t>many large jumps are being proposed, but the majority of them is not accepted [proposed jumps way out in the tails, all rejected]</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13</a:t>
            </a:fld>
            <a:endParaRPr lang="en-US"/>
          </a:p>
        </p:txBody>
      </p:sp>
    </p:spTree>
    <p:extLst>
      <p:ext uri="{BB962C8B-B14F-4D97-AF65-F5344CB8AC3E}">
        <p14:creationId xmlns:p14="http://schemas.microsoft.com/office/powerpoint/2010/main" val="1738950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JAGS exploits </a:t>
            </a:r>
            <a:r>
              <a:rPr lang="en-US" sz="1200" b="0" i="0" u="none" strike="noStrike" kern="1200" baseline="0" dirty="0" err="1" smtClean="0">
                <a:solidFill>
                  <a:schemeClr val="tx1"/>
                </a:solidFill>
                <a:latin typeface="+mn-lt"/>
                <a:ea typeface="+mn-ea"/>
                <a:cs typeface="+mn-cs"/>
              </a:rPr>
              <a:t>conjugacy</a:t>
            </a:r>
            <a:r>
              <a:rPr lang="en-US" sz="1200" b="0" i="0" u="none" strike="noStrike" kern="1200" baseline="0" dirty="0" smtClean="0">
                <a:solidFill>
                  <a:schemeClr val="tx1"/>
                </a:solidFill>
                <a:latin typeface="+mn-lt"/>
                <a:ea typeface="+mn-ea"/>
                <a:cs typeface="+mn-cs"/>
              </a:rPr>
              <a:t> when it can recognize it; will use slice sampling, Metropolis, etc. when a conditional distribution is not recognizable in closed form</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Unlike R, Fortran, or C [imperative languages], JAGS is a declarative language, i.e., the syntax provided here is a model declaration, and does not define a set of computational steps to be run sequentially. At compilation, the model declaration syntax is turned into a set of instructions that would correspond to a program in the conventional sense, but this is never seen by the user. Therefore, the precise order in which statements are given in the model declaration is unimportant. </a:t>
            </a:r>
          </a:p>
          <a:p>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15</a:t>
            </a:fld>
            <a:endParaRPr lang="en-US"/>
          </a:p>
        </p:txBody>
      </p:sp>
    </p:spTree>
    <p:extLst>
      <p:ext uri="{BB962C8B-B14F-4D97-AF65-F5344CB8AC3E}">
        <p14:creationId xmlns:p14="http://schemas.microsoft.com/office/powerpoint/2010/main" val="3115865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F922250-37D5-D148-BA42-D7141A174BCC}" type="slidenum">
              <a:rPr lang="en-US" smtClean="0"/>
              <a:t>16</a:t>
            </a:fld>
            <a:endParaRPr lang="en-US"/>
          </a:p>
        </p:txBody>
      </p:sp>
    </p:spTree>
    <p:extLst>
      <p:ext uri="{BB962C8B-B14F-4D97-AF65-F5344CB8AC3E}">
        <p14:creationId xmlns:p14="http://schemas.microsoft.com/office/powerpoint/2010/main" val="222839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middle: </a:t>
            </a:r>
          </a:p>
          <a:p>
            <a:r>
              <a:rPr lang="en-US" sz="1200" kern="1200" dirty="0" smtClean="0">
                <a:solidFill>
                  <a:schemeClr val="tx1"/>
                </a:solidFill>
                <a:latin typeface="+mn-lt"/>
                <a:ea typeface="+mn-ea"/>
                <a:cs typeface="+mn-cs"/>
              </a:rPr>
              <a:t>mean value is 100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right: </a:t>
            </a:r>
          </a:p>
          <a:p>
            <a:r>
              <a:rPr lang="en-US" sz="1200" kern="1200" dirty="0" smtClean="0">
                <a:solidFill>
                  <a:schemeClr val="tx1"/>
                </a:solidFill>
                <a:latin typeface="+mn-lt"/>
                <a:ea typeface="+mn-ea"/>
                <a:cs typeface="+mn-cs"/>
              </a:rPr>
              <a:t>for the shape, we do not want the downturn towards zero, so we pick a range of 0.1</a:t>
            </a:r>
            <a:r>
              <a:rPr lang="en-US" sz="1200" kern="1200" baseline="0" dirty="0" smtClean="0">
                <a:solidFill>
                  <a:schemeClr val="tx1"/>
                </a:solidFill>
                <a:latin typeface="+mn-lt"/>
                <a:ea typeface="+mn-ea"/>
                <a:cs typeface="+mn-cs"/>
              </a:rPr>
              <a:t> to 1.0</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 rate, we pick 1e-6 to 1, since shape/rate determines the mean</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hyperpriors</a:t>
            </a:r>
            <a:r>
              <a:rPr lang="en-US" sz="1200" kern="1200" dirty="0" smtClean="0">
                <a:solidFill>
                  <a:schemeClr val="tx1"/>
                </a:solidFill>
                <a:latin typeface="+mn-lt"/>
                <a:ea typeface="+mn-ea"/>
                <a:cs typeface="+mn-cs"/>
              </a:rPr>
              <a:t>: “let</a:t>
            </a:r>
            <a:r>
              <a:rPr lang="en-US" sz="1200" kern="1200" baseline="0" dirty="0" smtClean="0">
                <a:solidFill>
                  <a:schemeClr val="tx1"/>
                </a:solidFill>
                <a:latin typeface="+mn-lt"/>
                <a:ea typeface="+mn-ea"/>
                <a:cs typeface="+mn-cs"/>
              </a:rPr>
              <a:t> the data [partially] pick the prior; </a:t>
            </a:r>
            <a:r>
              <a:rPr lang="en-US" sz="1200" kern="1200" dirty="0" smtClean="0">
                <a:solidFill>
                  <a:schemeClr val="tx1"/>
                </a:solidFill>
                <a:latin typeface="+mn-lt"/>
                <a:ea typeface="+mn-ea"/>
                <a:cs typeface="+mn-cs"/>
              </a:rPr>
              <a:t>reduce</a:t>
            </a:r>
            <a:r>
              <a:rPr lang="en-US" sz="1200" kern="1200" baseline="0" dirty="0" smtClean="0">
                <a:solidFill>
                  <a:schemeClr val="tx1"/>
                </a:solidFill>
                <a:latin typeface="+mn-lt"/>
                <a:ea typeface="+mn-ea"/>
                <a:cs typeface="+mn-cs"/>
              </a:rPr>
              <a:t> dependence on assumed functional structure of prior distributions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r>
              <a:rPr lang="en-US" sz="1200" kern="1200" dirty="0" err="1" smtClean="0">
                <a:solidFill>
                  <a:schemeClr val="tx1"/>
                </a:solidFill>
                <a:latin typeface="+mn-lt"/>
                <a:ea typeface="+mn-ea"/>
                <a:cs typeface="+mn-cs"/>
              </a:rPr>
              <a:t>dgamma</a:t>
            </a:r>
            <a:r>
              <a:rPr lang="en-US" sz="1200" kern="1200" dirty="0" smtClean="0">
                <a:solidFill>
                  <a:schemeClr val="tx1"/>
                </a:solidFill>
                <a:latin typeface="+mn-lt"/>
                <a:ea typeface="+mn-ea"/>
                <a:cs typeface="+mn-cs"/>
              </a:rPr>
              <a:t>(s, r) in jags syntax is </a:t>
            </a:r>
            <a:r>
              <a:rPr lang="en-US" sz="1200" kern="1200" dirty="0" err="1" smtClean="0">
                <a:solidFill>
                  <a:schemeClr val="tx1"/>
                </a:solidFill>
                <a:latin typeface="+mn-lt"/>
                <a:ea typeface="+mn-ea"/>
                <a:cs typeface="+mn-cs"/>
              </a:rPr>
              <a:t>dgamma</a:t>
            </a:r>
            <a:r>
              <a:rPr lang="en-US" sz="1200" kern="1200" dirty="0" smtClean="0">
                <a:solidFill>
                  <a:schemeClr val="tx1"/>
                </a:solidFill>
                <a:latin typeface="+mn-lt"/>
                <a:ea typeface="+mn-ea"/>
                <a:cs typeface="+mn-cs"/>
              </a:rPr>
              <a:t>(x, shape=s, rate=r) in R syntax;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mean =  shape/rate = s/r</a:t>
            </a:r>
          </a:p>
          <a:p>
            <a:r>
              <a:rPr lang="en-US" sz="1200" kern="1200" dirty="0" smtClean="0">
                <a:solidFill>
                  <a:schemeClr val="tx1"/>
                </a:solidFill>
                <a:latin typeface="+mn-lt"/>
                <a:ea typeface="+mn-ea"/>
                <a:cs typeface="+mn-cs"/>
              </a:rPr>
              <a:t>mode = (shape-1)/rate = (s-1)/r</a:t>
            </a:r>
          </a:p>
          <a:p>
            <a:r>
              <a:rPr lang="en-US" sz="1200" kern="1200" dirty="0" err="1" smtClean="0">
                <a:solidFill>
                  <a:schemeClr val="tx1"/>
                </a:solidFill>
                <a:latin typeface="+mn-lt"/>
                <a:ea typeface="+mn-ea"/>
                <a:cs typeface="+mn-cs"/>
              </a:rPr>
              <a:t>sd</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sqrt</a:t>
            </a:r>
            <a:r>
              <a:rPr lang="en-US" sz="1200" kern="1200" baseline="0" dirty="0" smtClean="0">
                <a:solidFill>
                  <a:schemeClr val="tx1"/>
                </a:solidFill>
                <a:latin typeface="+mn-lt"/>
                <a:ea typeface="+mn-ea"/>
                <a:cs typeface="+mn-cs"/>
              </a:rPr>
              <a:t>(s)/r</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s ~ </a:t>
            </a:r>
            <a:r>
              <a:rPr lang="sv-SE" sz="1200" kern="1200" dirty="0" err="1" smtClean="0">
                <a:solidFill>
                  <a:schemeClr val="tx1"/>
                </a:solidFill>
                <a:latin typeface="+mn-lt"/>
                <a:ea typeface="+mn-ea"/>
                <a:cs typeface="+mn-cs"/>
              </a:rPr>
              <a:t>dgamma</a:t>
            </a:r>
            <a:r>
              <a:rPr lang="sv-SE" sz="1200" kern="1200" dirty="0" smtClean="0">
                <a:solidFill>
                  <a:schemeClr val="tx1"/>
                </a:solidFill>
                <a:latin typeface="+mn-lt"/>
                <a:ea typeface="+mn-ea"/>
                <a:cs typeface="+mn-cs"/>
              </a:rPr>
              <a:t>(1.0, 0.01)</a:t>
            </a:r>
          </a:p>
          <a:p>
            <a:r>
              <a:rPr lang="sv-SE" sz="1200" kern="1200" dirty="0" err="1" smtClean="0">
                <a:solidFill>
                  <a:schemeClr val="tx1"/>
                </a:solidFill>
                <a:latin typeface="+mn-lt"/>
                <a:ea typeface="+mn-ea"/>
                <a:cs typeface="+mn-cs"/>
              </a:rPr>
              <a:t>bkg</a:t>
            </a:r>
            <a:r>
              <a:rPr lang="sv-SE" sz="1200" kern="1200" dirty="0" smtClean="0">
                <a:solidFill>
                  <a:schemeClr val="tx1"/>
                </a:solidFill>
                <a:latin typeface="+mn-lt"/>
                <a:ea typeface="+mn-ea"/>
                <a:cs typeface="+mn-cs"/>
              </a:rPr>
              <a:t> ~ </a:t>
            </a:r>
            <a:r>
              <a:rPr lang="sv-SE" sz="1200" kern="1200" dirty="0" err="1" smtClean="0">
                <a:solidFill>
                  <a:schemeClr val="tx1"/>
                </a:solidFill>
                <a:latin typeface="+mn-lt"/>
                <a:ea typeface="+mn-ea"/>
                <a:cs typeface="+mn-cs"/>
              </a:rPr>
              <a:t>dgamma</a:t>
            </a:r>
            <a:r>
              <a:rPr lang="sv-SE" sz="1200" kern="1200" dirty="0" smtClean="0">
                <a:solidFill>
                  <a:schemeClr val="tx1"/>
                </a:solidFill>
                <a:latin typeface="+mn-lt"/>
                <a:ea typeface="+mn-ea"/>
                <a:cs typeface="+mn-cs"/>
              </a:rPr>
              <a:t>(1.0, 0.01)</a:t>
            </a:r>
          </a:p>
          <a:p>
            <a:endParaRPr lang="sv-SE" sz="1200" kern="1200" dirty="0" smtClean="0">
              <a:solidFill>
                <a:schemeClr val="tx1"/>
              </a:solidFill>
              <a:latin typeface="+mn-lt"/>
              <a:ea typeface="+mn-ea"/>
              <a:cs typeface="+mn-cs"/>
            </a:endParaRPr>
          </a:p>
          <a:p>
            <a:pPr marL="171450" indent="-171450">
              <a:buFontTx/>
              <a:buChar char="-"/>
            </a:pPr>
            <a:r>
              <a:rPr lang="sv-SE" sz="1200" kern="1200" dirty="0" smtClean="0">
                <a:solidFill>
                  <a:schemeClr val="tx1"/>
                </a:solidFill>
                <a:latin typeface="+mn-lt"/>
                <a:ea typeface="+mn-ea"/>
                <a:cs typeface="+mn-cs"/>
              </a:rPr>
              <a:t>for </a:t>
            </a:r>
            <a:r>
              <a:rPr lang="sv-SE" sz="1200" kern="1200" dirty="0" err="1" smtClean="0">
                <a:solidFill>
                  <a:schemeClr val="tx1"/>
                </a:solidFill>
                <a:latin typeface="+mn-lt"/>
                <a:ea typeface="+mn-ea"/>
                <a:cs typeface="+mn-cs"/>
              </a:rPr>
              <a:t>shape</a:t>
            </a:r>
            <a:r>
              <a:rPr lang="sv-SE" sz="1200" kern="1200" dirty="0" smtClean="0">
                <a:solidFill>
                  <a:schemeClr val="tx1"/>
                </a:solidFill>
                <a:latin typeface="+mn-lt"/>
                <a:ea typeface="+mn-ea"/>
                <a:cs typeface="+mn-cs"/>
              </a:rPr>
              <a:t>=1,</a:t>
            </a:r>
            <a:r>
              <a:rPr lang="sv-SE" sz="1200" kern="1200" baseline="0" dirty="0" smtClean="0">
                <a:solidFill>
                  <a:schemeClr val="tx1"/>
                </a:solidFill>
                <a:latin typeface="+mn-lt"/>
                <a:ea typeface="+mn-ea"/>
                <a:cs typeface="+mn-cs"/>
              </a:rPr>
              <a:t> the gamma distribution = </a:t>
            </a:r>
            <a:r>
              <a:rPr lang="sv-SE" sz="1200" kern="1200" baseline="0" dirty="0" err="1" smtClean="0">
                <a:solidFill>
                  <a:schemeClr val="tx1"/>
                </a:solidFill>
                <a:latin typeface="+mn-lt"/>
                <a:ea typeface="+mn-ea"/>
                <a:cs typeface="+mn-cs"/>
              </a:rPr>
              <a:t>exponential</a:t>
            </a:r>
            <a:r>
              <a:rPr lang="sv-SE" sz="1200" kern="1200" baseline="0" dirty="0" smtClean="0">
                <a:solidFill>
                  <a:schemeClr val="tx1"/>
                </a:solidFill>
                <a:latin typeface="+mn-lt"/>
                <a:ea typeface="+mn-ea"/>
                <a:cs typeface="+mn-cs"/>
              </a:rPr>
              <a:t> [</a:t>
            </a:r>
            <a:r>
              <a:rPr lang="sv-SE" sz="1200" kern="1200" baseline="0" dirty="0" err="1" smtClean="0">
                <a:solidFill>
                  <a:schemeClr val="tx1"/>
                </a:solidFill>
                <a:latin typeface="+mn-lt"/>
                <a:ea typeface="+mn-ea"/>
                <a:cs typeface="+mn-cs"/>
              </a:rPr>
              <a:t>Kruschke</a:t>
            </a:r>
            <a:r>
              <a:rPr lang="sv-SE" sz="1200" kern="1200" baseline="0" dirty="0" smtClean="0">
                <a:solidFill>
                  <a:schemeClr val="tx1"/>
                </a:solidFill>
                <a:latin typeface="+mn-lt"/>
                <a:ea typeface="+mn-ea"/>
                <a:cs typeface="+mn-cs"/>
              </a:rPr>
              <a:t>, p. 237]</a:t>
            </a:r>
          </a:p>
          <a:p>
            <a:pPr marL="171450" indent="-171450">
              <a:buFontTx/>
              <a:buChar char="-"/>
            </a:pPr>
            <a:r>
              <a:rPr lang="sv-SE" sz="1200" kern="1200" baseline="0" dirty="0" smtClean="0">
                <a:solidFill>
                  <a:schemeClr val="tx1"/>
                </a:solidFill>
                <a:latin typeface="+mn-lt"/>
                <a:ea typeface="+mn-ea"/>
                <a:cs typeface="+mn-cs"/>
              </a:rPr>
              <a:t>for </a:t>
            </a:r>
            <a:r>
              <a:rPr lang="sv-SE" sz="1200" kern="1200" baseline="0" dirty="0" err="1" smtClean="0">
                <a:solidFill>
                  <a:schemeClr val="tx1"/>
                </a:solidFill>
                <a:latin typeface="+mn-lt"/>
                <a:ea typeface="+mn-ea"/>
                <a:cs typeface="+mn-cs"/>
              </a:rPr>
              <a:t>shape</a:t>
            </a:r>
            <a:r>
              <a:rPr lang="sv-SE" sz="1200" kern="1200" baseline="0" dirty="0" smtClean="0">
                <a:solidFill>
                  <a:schemeClr val="tx1"/>
                </a:solidFill>
                <a:latin typeface="+mn-lt"/>
                <a:ea typeface="+mn-ea"/>
                <a:cs typeface="+mn-cs"/>
              </a:rPr>
              <a:t>&lt;1, it </a:t>
            </a:r>
            <a:r>
              <a:rPr lang="sv-SE" sz="1200" kern="1200" baseline="0" dirty="0" err="1" smtClean="0">
                <a:solidFill>
                  <a:schemeClr val="tx1"/>
                </a:solidFill>
                <a:latin typeface="+mn-lt"/>
                <a:ea typeface="+mn-ea"/>
                <a:cs typeface="+mn-cs"/>
              </a:rPr>
              <a:t>diverges</a:t>
            </a:r>
            <a:r>
              <a:rPr lang="sv-SE" sz="1200" kern="1200" baseline="0" dirty="0" smtClean="0">
                <a:solidFill>
                  <a:schemeClr val="tx1"/>
                </a:solidFill>
                <a:latin typeface="+mn-lt"/>
                <a:ea typeface="+mn-ea"/>
                <a:cs typeface="+mn-cs"/>
              </a:rPr>
              <a:t> at </a:t>
            </a:r>
            <a:r>
              <a:rPr lang="sv-SE" sz="1200" kern="1200" baseline="0" dirty="0" err="1" smtClean="0">
                <a:solidFill>
                  <a:schemeClr val="tx1"/>
                </a:solidFill>
                <a:latin typeface="+mn-lt"/>
                <a:ea typeface="+mn-ea"/>
                <a:cs typeface="+mn-cs"/>
              </a:rPr>
              <a:t>zero</a:t>
            </a:r>
            <a:r>
              <a:rPr lang="sv-SE" sz="1200" kern="1200" baseline="0" dirty="0" smtClean="0">
                <a:solidFill>
                  <a:schemeClr val="tx1"/>
                </a:solidFill>
                <a:latin typeface="+mn-lt"/>
                <a:ea typeface="+mn-ea"/>
                <a:cs typeface="+mn-cs"/>
              </a:rPr>
              <a:t> </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F922250-37D5-D148-BA42-D7141A174BCC}" type="slidenum">
              <a:rPr lang="en-US" smtClean="0"/>
              <a:t>17</a:t>
            </a:fld>
            <a:endParaRPr lang="en-US"/>
          </a:p>
        </p:txBody>
      </p:sp>
    </p:spTree>
    <p:extLst>
      <p:ext uri="{BB962C8B-B14F-4D97-AF65-F5344CB8AC3E}">
        <p14:creationId xmlns:p14="http://schemas.microsoft.com/office/powerpoint/2010/main" val="9683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􏱌A “linear model”􏰱 is de􏰬noted as one for which the model equation is linear in the parameters and the noise􏰹 not necessarily in the observations􏰻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19</a:t>
            </a:fld>
            <a:endParaRPr lang="en-US"/>
          </a:p>
        </p:txBody>
      </p:sp>
    </p:spTree>
    <p:extLst>
      <p:ext uri="{BB962C8B-B14F-4D97-AF65-F5344CB8AC3E}">
        <p14:creationId xmlns:p14="http://schemas.microsoft.com/office/powerpoint/2010/main" val="285876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generation: Gaussian noise has mean=0 and </a:t>
            </a:r>
            <a:r>
              <a:rPr lang="en-US" dirty="0" err="1" smtClean="0"/>
              <a:t>sd</a:t>
            </a:r>
            <a:r>
              <a:rPr lang="en-US" dirty="0" smtClean="0"/>
              <a:t>=10</a:t>
            </a:r>
          </a:p>
          <a:p>
            <a:endParaRPr lang="en-US" dirty="0" smtClean="0"/>
          </a:p>
          <a:p>
            <a:r>
              <a:rPr lang="en-US" dirty="0" smtClean="0"/>
              <a:t>Setup of model…</a:t>
            </a:r>
          </a:p>
          <a:p>
            <a:endParaRPr lang="en-US" dirty="0" smtClean="0"/>
          </a:p>
          <a:p>
            <a:r>
              <a:rPr lang="en-US" dirty="0" smtClean="0"/>
              <a:t>Priors…</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20</a:t>
            </a:fld>
            <a:endParaRPr lang="en-US"/>
          </a:p>
        </p:txBody>
      </p:sp>
    </p:spTree>
    <p:extLst>
      <p:ext uri="{BB962C8B-B14F-4D97-AF65-F5344CB8AC3E}">
        <p14:creationId xmlns:p14="http://schemas.microsoft.com/office/powerpoint/2010/main" val="280736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broadening of credible region towards the ends</a:t>
            </a:r>
          </a:p>
          <a:p>
            <a:endParaRPr lang="en-US" dirty="0" smtClean="0"/>
          </a:p>
          <a:p>
            <a:r>
              <a:rPr lang="en-US" sz="1200" kern="1200" dirty="0" smtClean="0">
                <a:solidFill>
                  <a:schemeClr val="tx1"/>
                </a:solidFill>
                <a:latin typeface="+mn-lt"/>
                <a:ea typeface="+mn-ea"/>
                <a:cs typeface="+mn-cs"/>
              </a:rPr>
              <a:t>we are 95% sure that the true regression line is within the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credible interval</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21</a:t>
            </a:fld>
            <a:endParaRPr lang="en-US"/>
          </a:p>
        </p:txBody>
      </p:sp>
    </p:spTree>
    <p:extLst>
      <p:ext uri="{BB962C8B-B14F-4D97-AF65-F5344CB8AC3E}">
        <p14:creationId xmlns:p14="http://schemas.microsoft.com/office/powerpoint/2010/main" val="718584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must be a ”systematic effect”</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22</a:t>
            </a:fld>
            <a:endParaRPr lang="en-US"/>
          </a:p>
        </p:txBody>
      </p:sp>
    </p:spTree>
    <p:extLst>
      <p:ext uri="{BB962C8B-B14F-4D97-AF65-F5344CB8AC3E}">
        <p14:creationId xmlns:p14="http://schemas.microsoft.com/office/powerpoint/2010/main" val="1313470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…2002, as the George W. Bush administration was launching its campaign to invade Iraq…</a:t>
            </a:r>
          </a:p>
          <a:p>
            <a:endParaRPr lang="en-US" sz="1200" kern="1200" dirty="0" smtClean="0">
              <a:solidFill>
                <a:schemeClr val="tx1"/>
              </a:solidFill>
              <a:latin typeface="+mn-lt"/>
              <a:ea typeface="+mn-ea"/>
              <a:cs typeface="+mn-cs"/>
            </a:endParaRPr>
          </a:p>
          <a:p>
            <a:endParaRPr lang="en-US" dirty="0" smtClean="0"/>
          </a:p>
          <a:p>
            <a:r>
              <a:rPr lang="en-US" dirty="0" smtClean="0"/>
              <a:t>statistical errors: known </a:t>
            </a:r>
            <a:r>
              <a:rPr lang="en-US" dirty="0" err="1" smtClean="0"/>
              <a:t>knowns</a:t>
            </a:r>
            <a:r>
              <a:rPr lang="en-US" dirty="0" smtClean="0"/>
              <a:t> </a:t>
            </a:r>
            <a:r>
              <a:rPr lang="en-US" dirty="0" smtClean="0">
                <a:sym typeface="Wingdings"/>
              </a:rPr>
              <a:t> we know the </a:t>
            </a:r>
            <a:r>
              <a:rPr lang="en-US" dirty="0" err="1" smtClean="0">
                <a:sym typeface="Wingdings"/>
              </a:rPr>
              <a:t>pdf</a:t>
            </a:r>
            <a:r>
              <a:rPr lang="en-US" dirty="0" smtClean="0">
                <a:sym typeface="Wingdings"/>
              </a:rPr>
              <a:t> to use</a:t>
            </a:r>
          </a:p>
          <a:p>
            <a:endParaRPr lang="en-US" dirty="0" smtClean="0">
              <a:sym typeface="Wingdings"/>
            </a:endParaRPr>
          </a:p>
          <a:p>
            <a:r>
              <a:rPr lang="en-US" dirty="0" smtClean="0">
                <a:sym typeface="Wingdings"/>
              </a:rPr>
              <a:t>[known] systematic errors: known unknowns  we have some idea on their magnitude [but we do not know their </a:t>
            </a:r>
            <a:r>
              <a:rPr lang="en-US" dirty="0" err="1" smtClean="0">
                <a:sym typeface="Wingdings"/>
              </a:rPr>
              <a:t>pdf</a:t>
            </a:r>
            <a:r>
              <a:rPr lang="en-US" dirty="0" smtClean="0">
                <a:sym typeface="Wingdings"/>
              </a:rPr>
              <a:t>; otherwise we could correct for the effect]</a:t>
            </a:r>
          </a:p>
          <a:p>
            <a:endParaRPr lang="en-US" dirty="0" smtClean="0"/>
          </a:p>
          <a:p>
            <a:r>
              <a:rPr lang="en-US" dirty="0" smtClean="0"/>
              <a:t>[unknown] systematic errors: unknown unknowns </a:t>
            </a:r>
            <a:r>
              <a:rPr lang="en-US" dirty="0" smtClean="0">
                <a:sym typeface="Wingdings"/>
              </a:rPr>
              <a:t> we can only hope that</a:t>
            </a:r>
            <a:r>
              <a:rPr lang="en-US" baseline="0" dirty="0" smtClean="0">
                <a:sym typeface="Wingdings"/>
              </a:rPr>
              <a:t> these are small in magnitude, whatever they are</a:t>
            </a:r>
          </a:p>
          <a:p>
            <a:endParaRPr lang="en-US" baseline="0" dirty="0" smtClean="0">
              <a:sym typeface="Wingdings"/>
            </a:endParaRPr>
          </a:p>
          <a:p>
            <a:r>
              <a:rPr lang="en-US" baseline="0" dirty="0" smtClean="0">
                <a:sym typeface="Wingdings"/>
              </a:rPr>
              <a:t>What about unknown </a:t>
            </a:r>
            <a:r>
              <a:rPr lang="en-US" baseline="0" dirty="0" err="1" smtClean="0">
                <a:sym typeface="Wingdings"/>
              </a:rPr>
              <a:t>knowns</a:t>
            </a:r>
            <a:r>
              <a:rPr lang="en-US" baseline="0" dirty="0" smtClean="0">
                <a:sym typeface="Wingdings"/>
              </a:rPr>
              <a:t>? </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23</a:t>
            </a:fld>
            <a:endParaRPr lang="en-US"/>
          </a:p>
        </p:txBody>
      </p:sp>
    </p:spTree>
    <p:extLst>
      <p:ext uri="{BB962C8B-B14F-4D97-AF65-F5344CB8AC3E}">
        <p14:creationId xmlns:p14="http://schemas.microsoft.com/office/powerpoint/2010/main" val="471574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 statistical and systematic errors are uncorrelated; frequently the case if you think of counting measurements in nuclear physics</a:t>
            </a:r>
          </a:p>
          <a:p>
            <a:endParaRPr lang="en-US" dirty="0" smtClean="0"/>
          </a:p>
          <a:p>
            <a:r>
              <a:rPr lang="en-US" dirty="0" smtClean="0"/>
              <a:t>We know that median=1.0 [otherwise we would have corrected the data</a:t>
            </a:r>
            <a:r>
              <a:rPr lang="en-US" dirty="0" smtClean="0"/>
              <a:t>];</a:t>
            </a:r>
            <a:r>
              <a:rPr lang="en-US" baseline="0" dirty="0" smtClean="0"/>
              <a:t> !!! </a:t>
            </a:r>
            <a:r>
              <a:rPr lang="en-US" baseline="0" smtClean="0">
                <a:solidFill>
                  <a:srgbClr val="FF0000"/>
                </a:solidFill>
              </a:rPr>
              <a:t>remember</a:t>
            </a:r>
            <a:r>
              <a:rPr lang="en-US" baseline="0" dirty="0" smtClean="0">
                <a:solidFill>
                  <a:srgbClr val="FF0000"/>
                </a:solidFill>
              </a:rPr>
              <a:t>: median of lognormal density = </a:t>
            </a:r>
            <a:r>
              <a:rPr lang="en-US" baseline="0" smtClean="0">
                <a:solidFill>
                  <a:srgbClr val="FF0000"/>
                </a:solidFill>
              </a:rPr>
              <a:t>geometric mean !!</a:t>
            </a:r>
            <a:r>
              <a:rPr lang="en-US" baseline="0" dirty="0" smtClean="0">
                <a:solidFill>
                  <a:srgbClr val="FF0000"/>
                </a:solidFill>
              </a:rPr>
              <a:t>!</a:t>
            </a:r>
            <a:endParaRPr lang="en-US" dirty="0" smtClean="0">
              <a:solidFill>
                <a:srgbClr val="FF0000"/>
              </a:solidFill>
            </a:endParaRPr>
          </a:p>
          <a:p>
            <a:endParaRPr lang="en-US" dirty="0" smtClean="0"/>
          </a:p>
          <a:p>
            <a:r>
              <a:rPr lang="en-US" dirty="0" smtClean="0"/>
              <a:t>Factor</a:t>
            </a:r>
            <a:r>
              <a:rPr lang="en-US" baseline="0" dirty="0" smtClean="0"/>
              <a:t> uncertainty corresponds to the usually reported “systematic error”, i.e., +-20% corresponds to </a:t>
            </a:r>
            <a:r>
              <a:rPr lang="en-US" baseline="0" dirty="0" err="1" smtClean="0"/>
              <a:t>f.u</a:t>
            </a:r>
            <a:r>
              <a:rPr lang="en-US" baseline="0" dirty="0" smtClean="0"/>
              <a:t>.=1.2 </a:t>
            </a:r>
          </a:p>
          <a:p>
            <a:endParaRPr lang="en-US" baseline="0" dirty="0" smtClean="0"/>
          </a:p>
          <a:p>
            <a:r>
              <a:rPr lang="en-US" baseline="0" dirty="0" smtClean="0"/>
              <a:t>Tried to use a uniform prior, </a:t>
            </a:r>
            <a:r>
              <a:rPr lang="en-US" baseline="0" dirty="0" err="1" smtClean="0"/>
              <a:t>dunif</a:t>
            </a:r>
            <a:r>
              <a:rPr lang="en-US" baseline="0" dirty="0" smtClean="0"/>
              <a:t>[0.8,1.2] for a 20% systematic error, which also seems to work</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25</a:t>
            </a:fld>
            <a:endParaRPr lang="en-US"/>
          </a:p>
        </p:txBody>
      </p:sp>
    </p:spTree>
    <p:extLst>
      <p:ext uri="{BB962C8B-B14F-4D97-AF65-F5344CB8AC3E}">
        <p14:creationId xmlns:p14="http://schemas.microsoft.com/office/powerpoint/2010/main" val="244950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thing: Bayesian theorem applied to data (B)</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3</a:t>
            </a:fld>
            <a:endParaRPr lang="en-US"/>
          </a:p>
        </p:txBody>
      </p:sp>
    </p:spTree>
    <p:extLst>
      <p:ext uri="{BB962C8B-B14F-4D97-AF65-F5344CB8AC3E}">
        <p14:creationId xmlns:p14="http://schemas.microsoft.com/office/powerpoint/2010/main" val="303947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image of the brown dwarf binary CFBDSIR 1458+10 was obtained using the Laser Guide Star (LGS) Adaptive Optics system on the Keck II Telescope in Hawaii. Adaptive optics cancels out much of Earth’s atmospheric interference, improving the image sharpness by a factor of ten and enabling the very small separation binary to be resolved. This is the coolest pair of brown dwarfs found so far—the colder and dimmer of the two components is a candidate for the brown dwarf with the lowest temperature ever found. This </a:t>
            </a:r>
            <a:r>
              <a:rPr lang="en-US" sz="1200" kern="1200" dirty="0" err="1" smtClean="0">
                <a:solidFill>
                  <a:schemeClr val="tx1"/>
                </a:solidFill>
                <a:latin typeface="+mn-lt"/>
                <a:ea typeface="+mn-ea"/>
                <a:cs typeface="+mn-cs"/>
              </a:rPr>
              <a:t>colour</a:t>
            </a:r>
            <a:r>
              <a:rPr lang="en-US" sz="1200" kern="1200" dirty="0" smtClean="0">
                <a:solidFill>
                  <a:schemeClr val="tx1"/>
                </a:solidFill>
                <a:latin typeface="+mn-lt"/>
                <a:ea typeface="+mn-ea"/>
                <a:cs typeface="+mn-cs"/>
              </a:rPr>
              <a:t> picture was created from images taken through four different filters at near-infrared wavelengths.</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28</a:t>
            </a:fld>
            <a:endParaRPr lang="en-US"/>
          </a:p>
        </p:txBody>
      </p:sp>
    </p:spTree>
    <p:extLst>
      <p:ext uri="{BB962C8B-B14F-4D97-AF65-F5344CB8AC3E}">
        <p14:creationId xmlns:p14="http://schemas.microsoft.com/office/powerpoint/2010/main" val="184200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thing: Bayesian theorem applied to data (B)</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37</a:t>
            </a:fld>
            <a:endParaRPr lang="en-US"/>
          </a:p>
        </p:txBody>
      </p:sp>
    </p:spTree>
    <p:extLst>
      <p:ext uri="{BB962C8B-B14F-4D97-AF65-F5344CB8AC3E}">
        <p14:creationId xmlns:p14="http://schemas.microsoft.com/office/powerpoint/2010/main" val="303947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Bayesian statistics is used for PARAMETER ESTIMATION, PREDICTION, MODEL SELECTION</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4</a:t>
            </a:fld>
            <a:endParaRPr lang="en-US"/>
          </a:p>
        </p:txBody>
      </p:sp>
    </p:spTree>
    <p:extLst>
      <p:ext uri="{BB962C8B-B14F-4D97-AF65-F5344CB8AC3E}">
        <p14:creationId xmlns:p14="http://schemas.microsoft.com/office/powerpoint/2010/main" val="303947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5</a:t>
            </a:fld>
            <a:endParaRPr lang="en-US"/>
          </a:p>
        </p:txBody>
      </p:sp>
    </p:spTree>
    <p:extLst>
      <p:ext uri="{BB962C8B-B14F-4D97-AF65-F5344CB8AC3E}">
        <p14:creationId xmlns:p14="http://schemas.microsoft.com/office/powerpoint/2010/main" val="255545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will the first astronaut to Mars return to Earth alive?...e.g., is the value of the strong coupling constant between 0.110 and 0.115? </a:t>
            </a:r>
            <a:endParaRPr lang="en-US" dirty="0" smtClean="0"/>
          </a:p>
          <a:p>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6</a:t>
            </a:fld>
            <a:endParaRPr lang="en-US"/>
          </a:p>
        </p:txBody>
      </p:sp>
    </p:spTree>
    <p:extLst>
      <p:ext uri="{BB962C8B-B14F-4D97-AF65-F5344CB8AC3E}">
        <p14:creationId xmlns:p14="http://schemas.microsoft.com/office/powerpoint/2010/main" val="34676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rejection sampling in 1D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prediction: </a:t>
            </a:r>
            <a:r>
              <a:rPr lang="en-US" sz="1200" kern="1200" dirty="0" smtClean="0">
                <a:solidFill>
                  <a:schemeClr val="tx1"/>
                </a:solidFill>
                <a:effectLst/>
                <a:latin typeface="+mn-lt"/>
                <a:ea typeface="+mn-ea"/>
                <a:cs typeface="+mn-cs"/>
              </a:rPr>
              <a:t>for each</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θ</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get a predictive distribution over </a:t>
            </a:r>
            <a:r>
              <a:rPr lang="en-US" sz="1200" kern="1200" dirty="0" err="1" smtClean="0">
                <a:solidFill>
                  <a:schemeClr val="tx1"/>
                </a:solidFill>
                <a:effectLst/>
                <a:latin typeface="+mn-lt"/>
                <a:ea typeface="+mn-ea"/>
                <a:cs typeface="+mn-cs"/>
              </a:rPr>
              <a:t>y_p</a:t>
            </a:r>
            <a:r>
              <a:rPr lang="en-US" sz="1200" kern="1200" dirty="0" smtClean="0">
                <a:solidFill>
                  <a:schemeClr val="tx1"/>
                </a:solidFill>
                <a:effectLst/>
                <a:latin typeface="+mn-lt"/>
                <a:ea typeface="+mn-ea"/>
                <a:cs typeface="+mn-cs"/>
              </a:rPr>
              <a:t>. We then average all of these, with a weighting factor (the posterior) which tells us how well that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is supported by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 draw a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from the posterior; for each of the randomly drawn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randomly select values of </a:t>
            </a:r>
            <a:r>
              <a:rPr lang="en-US" sz="1200" kern="1200" dirty="0" err="1" smtClean="0">
                <a:solidFill>
                  <a:schemeClr val="tx1"/>
                </a:solidFill>
                <a:effectLst/>
                <a:latin typeface="+mn-lt"/>
                <a:ea typeface="+mn-ea"/>
                <a:cs typeface="+mn-cs"/>
              </a:rPr>
              <a:t>y_p</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7</a:t>
            </a:fld>
            <a:endParaRPr lang="en-US"/>
          </a:p>
        </p:txBody>
      </p:sp>
    </p:spTree>
    <p:extLst>
      <p:ext uri="{BB962C8B-B14F-4D97-AF65-F5344CB8AC3E}">
        <p14:creationId xmlns:p14="http://schemas.microsoft.com/office/powerpoint/2010/main" val="249802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on left: notice also that the 2D function needs to be evaluated in large areas where the probability is near zero</a:t>
            </a:r>
          </a:p>
          <a:p>
            <a:endParaRPr lang="en-US" dirty="0" smtClean="0"/>
          </a:p>
          <a:p>
            <a:r>
              <a:rPr lang="en-US" dirty="0" smtClean="0"/>
              <a:t>Graph on right: the sampling automatically focuses on areas with significant probability [40,000 samples]</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8</a:t>
            </a:fld>
            <a:endParaRPr lang="en-US"/>
          </a:p>
        </p:txBody>
      </p:sp>
    </p:spTree>
    <p:extLst>
      <p:ext uri="{BB962C8B-B14F-4D97-AF65-F5344CB8AC3E}">
        <p14:creationId xmlns:p14="http://schemas.microsoft.com/office/powerpoint/2010/main" val="369555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chain is irreducible, positive recurrent, and aperiodic,</a:t>
            </a:r>
            <a:r>
              <a:rPr lang="en-US" baseline="0" dirty="0" smtClean="0"/>
              <a:t> we call it </a:t>
            </a:r>
            <a:r>
              <a:rPr lang="en-US" baseline="0" dirty="0" err="1" smtClean="0"/>
              <a:t>ergodic</a:t>
            </a:r>
            <a:r>
              <a:rPr lang="en-US" baseline="0" dirty="0" smtClean="0"/>
              <a:t>;</a:t>
            </a:r>
          </a:p>
          <a:p>
            <a:endParaRPr lang="en-US" baseline="0" dirty="0" smtClean="0"/>
          </a:p>
          <a:p>
            <a:r>
              <a:rPr lang="en-US" baseline="0" dirty="0" smtClean="0"/>
              <a:t>Markov chain: transition probabilities are fixed and do not change</a:t>
            </a:r>
          </a:p>
          <a:p>
            <a:endParaRPr lang="en-US" baseline="0" dirty="0" smtClean="0"/>
          </a:p>
          <a:p>
            <a:r>
              <a:rPr lang="en-US" sz="1200" b="0" i="0" u="none" strike="noStrike" kern="1200" baseline="0" dirty="0" smtClean="0">
                <a:solidFill>
                  <a:schemeClr val="tx1"/>
                </a:solidFill>
                <a:latin typeface="+mn-lt"/>
                <a:ea typeface="+mn-ea"/>
                <a:cs typeface="+mn-cs"/>
              </a:rPr>
              <a:t>If a chain reaches a stationary distribution, then it maintains that distribution for all</a:t>
            </a:r>
          </a:p>
          <a:p>
            <a:r>
              <a:rPr lang="en-US" sz="1200" b="0" i="0" u="none" strike="noStrike" kern="1200" baseline="0" dirty="0" smtClean="0">
                <a:solidFill>
                  <a:schemeClr val="tx1"/>
                </a:solidFill>
                <a:latin typeface="+mn-lt"/>
                <a:ea typeface="+mn-ea"/>
                <a:cs typeface="+mn-cs"/>
              </a:rPr>
              <a:t>future time. A stationary distribution represents a steady state (or an equilibrium) in the chain’s</a:t>
            </a:r>
          </a:p>
          <a:p>
            <a:r>
              <a:rPr lang="en-US" sz="1200" b="0" i="0" u="none" strike="noStrike" kern="1200" baseline="0" dirty="0" smtClean="0">
                <a:solidFill>
                  <a:schemeClr val="tx1"/>
                </a:solidFill>
                <a:latin typeface="+mn-lt"/>
                <a:ea typeface="+mn-ea"/>
                <a:cs typeface="+mn-cs"/>
              </a:rPr>
              <a:t>behavior.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Consider the total time spent once the chain reaches the stationary distribution. 6/25 = 24% of the time is spent in state 0.</a:t>
            </a:r>
            <a:endParaRPr lang="en-US" baseline="0" dirty="0" smtClean="0"/>
          </a:p>
        </p:txBody>
      </p:sp>
      <p:sp>
        <p:nvSpPr>
          <p:cNvPr id="4" name="Slide Number Placeholder 3"/>
          <p:cNvSpPr>
            <a:spLocks noGrp="1"/>
          </p:cNvSpPr>
          <p:nvPr>
            <p:ph type="sldNum" sz="quarter" idx="10"/>
          </p:nvPr>
        </p:nvSpPr>
        <p:spPr/>
        <p:txBody>
          <a:bodyPr/>
          <a:lstStyle/>
          <a:p>
            <a:fld id="{FF922250-37D5-D148-BA42-D7141A174BCC}" type="slidenum">
              <a:rPr lang="en-US" smtClean="0"/>
              <a:t>9</a:t>
            </a:fld>
            <a:endParaRPr lang="en-US"/>
          </a:p>
        </p:txBody>
      </p:sp>
    </p:spTree>
    <p:extLst>
      <p:ext uri="{BB962C8B-B14F-4D97-AF65-F5344CB8AC3E}">
        <p14:creationId xmlns:p14="http://schemas.microsoft.com/office/powerpoint/2010/main" val="658405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proposed probability</a:t>
            </a:r>
            <a:r>
              <a:rPr lang="en-US" baseline="0" dirty="0" smtClean="0"/>
              <a:t> is higher than the current one, always make the move; but there is also a finite probability to make a move to a smaller probability</a:t>
            </a:r>
          </a:p>
          <a:p>
            <a:r>
              <a:rPr lang="en-US" baseline="0" dirty="0" smtClean="0"/>
              <a:t>[better exploration of parameter space and less danger to get stuck in a “local minimum”]</a:t>
            </a:r>
            <a:endParaRPr lang="en-US" dirty="0"/>
          </a:p>
        </p:txBody>
      </p:sp>
      <p:sp>
        <p:nvSpPr>
          <p:cNvPr id="4" name="Slide Number Placeholder 3"/>
          <p:cNvSpPr>
            <a:spLocks noGrp="1"/>
          </p:cNvSpPr>
          <p:nvPr>
            <p:ph type="sldNum" sz="quarter" idx="10"/>
          </p:nvPr>
        </p:nvSpPr>
        <p:spPr/>
        <p:txBody>
          <a:bodyPr/>
          <a:lstStyle/>
          <a:p>
            <a:fld id="{FF922250-37D5-D148-BA42-D7141A174BCC}" type="slidenum">
              <a:rPr lang="en-US" smtClean="0"/>
              <a:t>12</a:t>
            </a:fld>
            <a:endParaRPr lang="en-US"/>
          </a:p>
        </p:txBody>
      </p:sp>
    </p:spTree>
    <p:extLst>
      <p:ext uri="{BB962C8B-B14F-4D97-AF65-F5344CB8AC3E}">
        <p14:creationId xmlns:p14="http://schemas.microsoft.com/office/powerpoint/2010/main" val="173895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58BAFE-FF65-B54C-9BE9-7D986303C068}"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05325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58BAFE-FF65-B54C-9BE9-7D986303C068}"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346178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58BAFE-FF65-B54C-9BE9-7D986303C068}"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70385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58BAFE-FF65-B54C-9BE9-7D986303C068}"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5923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58BAFE-FF65-B54C-9BE9-7D986303C068}" type="datetimeFigureOut">
              <a:rPr lang="en-US" smtClean="0"/>
              <a:t>9/6/17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866129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58BAFE-FF65-B54C-9BE9-7D986303C068}"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30305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58BAFE-FF65-B54C-9BE9-7D986303C068}" type="datetimeFigureOut">
              <a:rPr lang="en-US" smtClean="0"/>
              <a:t>9/6/17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75368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58BAFE-FF65-B54C-9BE9-7D986303C068}" type="datetimeFigureOut">
              <a:rPr lang="en-US" smtClean="0"/>
              <a:t>9/6/17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01706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58BAFE-FF65-B54C-9BE9-7D986303C068}" type="datetimeFigureOut">
              <a:rPr lang="en-US" smtClean="0"/>
              <a:t>9/6/17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320858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58BAFE-FF65-B54C-9BE9-7D986303C068}"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148412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58BAFE-FF65-B54C-9BE9-7D986303C068}" type="datetimeFigureOut">
              <a:rPr lang="en-US" smtClean="0"/>
              <a:t>9/6/17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ECBA9-2FD1-6849-BF44-5BADAD0EAB8D}" type="slidenum">
              <a:rPr lang="en-US" smtClean="0"/>
              <a:t>‹#›</a:t>
            </a:fld>
            <a:endParaRPr lang="en-US"/>
          </a:p>
        </p:txBody>
      </p:sp>
    </p:spTree>
    <p:extLst>
      <p:ext uri="{BB962C8B-B14F-4D97-AF65-F5344CB8AC3E}">
        <p14:creationId xmlns:p14="http://schemas.microsoft.com/office/powerpoint/2010/main" val="22022896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8BAFE-FF65-B54C-9BE9-7D986303C068}" type="datetimeFigureOut">
              <a:rPr lang="en-US" smtClean="0"/>
              <a:t>9/6/17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ECBA9-2FD1-6849-BF44-5BADAD0EAB8D}" type="slidenum">
              <a:rPr lang="en-US" smtClean="0"/>
              <a:t>‹#›</a:t>
            </a:fld>
            <a:endParaRPr lang="en-US"/>
          </a:p>
        </p:txBody>
      </p:sp>
    </p:spTree>
    <p:extLst>
      <p:ext uri="{BB962C8B-B14F-4D97-AF65-F5344CB8AC3E}">
        <p14:creationId xmlns:p14="http://schemas.microsoft.com/office/powerpoint/2010/main" val="1922622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emf"/><Relationship Id="rId5" Type="http://schemas.openxmlformats.org/officeDocument/2006/relationships/oleObject" Target="../embeddings/oleObject5.bin"/><Relationship Id="rId6"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emf"/><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2.png"/><Relationship Id="rId5" Type="http://schemas.openxmlformats.org/officeDocument/2006/relationships/oleObject" Target="../embeddings/oleObject7.bin"/><Relationship Id="rId6"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6.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ran.r-project.org/web/packages/rjags/rjags.pdf" TargetMode="External"/><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9.bin"/><Relationship Id="rId5" Type="http://schemas.openxmlformats.org/officeDocument/2006/relationships/image" Target="../media/image70.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11.emf"/><Relationship Id="rId6"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oleObject" Target="../embeddings/oleObject3.bin"/><Relationship Id="rId7" Type="http://schemas.openxmlformats.org/officeDocument/2006/relationships/image" Target="../media/image14.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4"/>
          <a:srcRect/>
          <a:stretch>
            <a:fillRect/>
          </a:stretch>
        </p:blipFill>
        <p:spPr bwMode="auto">
          <a:xfrm>
            <a:off x="0" y="0"/>
            <a:ext cx="9144000" cy="801688"/>
          </a:xfrm>
          <a:prstGeom prst="rect">
            <a:avLst/>
          </a:prstGeom>
          <a:noFill/>
          <a:ln w="9525">
            <a:noFill/>
            <a:miter lim="800000"/>
            <a:headEnd/>
            <a:tailEnd/>
          </a:ln>
        </p:spPr>
      </p:pic>
      <p:pic>
        <p:nvPicPr>
          <p:cNvPr id="10" name="Picture 7" descr="tunl-nice-logo"/>
          <p:cNvPicPr>
            <a:picLocks noChangeAspect="1" noChangeArrowheads="1"/>
          </p:cNvPicPr>
          <p:nvPr/>
        </p:nvPicPr>
        <p:blipFill>
          <a:blip r:embed="rId5"/>
          <a:srcRect/>
          <a:stretch>
            <a:fillRect/>
          </a:stretch>
        </p:blipFill>
        <p:spPr bwMode="auto">
          <a:xfrm>
            <a:off x="7315200" y="5447178"/>
            <a:ext cx="1828800" cy="1410821"/>
          </a:xfrm>
          <a:prstGeom prst="rect">
            <a:avLst/>
          </a:prstGeom>
          <a:noFill/>
          <a:ln w="9525">
            <a:noFill/>
            <a:miter lim="800000"/>
            <a:headEnd/>
            <a:tailEnd/>
          </a:ln>
        </p:spPr>
      </p:pic>
      <p:pic>
        <p:nvPicPr>
          <p:cNvPr id="11" name="Picture 11"/>
          <p:cNvPicPr>
            <a:picLocks noChangeAspect="1" noChangeArrowheads="1"/>
          </p:cNvPicPr>
          <p:nvPr/>
        </p:nvPicPr>
        <p:blipFill>
          <a:blip r:embed="rId6"/>
          <a:srcRect/>
          <a:stretch>
            <a:fillRect/>
          </a:stretch>
        </p:blipFill>
        <p:spPr bwMode="auto">
          <a:xfrm>
            <a:off x="1" y="5714362"/>
            <a:ext cx="2667000" cy="1143638"/>
          </a:xfrm>
          <a:prstGeom prst="rect">
            <a:avLst/>
          </a:prstGeom>
          <a:noFill/>
          <a:ln w="9525">
            <a:noFill/>
            <a:miter lim="800000"/>
            <a:headEnd/>
            <a:tailEnd/>
          </a:ln>
        </p:spPr>
      </p:pic>
      <p:sp>
        <p:nvSpPr>
          <p:cNvPr id="12" name="Text Box 4"/>
          <p:cNvSpPr txBox="1">
            <a:spLocks noChangeArrowheads="1"/>
          </p:cNvSpPr>
          <p:nvPr/>
        </p:nvSpPr>
        <p:spPr bwMode="auto">
          <a:xfrm>
            <a:off x="2209800" y="1985819"/>
            <a:ext cx="4800600" cy="1569660"/>
          </a:xfrm>
          <a:prstGeom prst="rect">
            <a:avLst/>
          </a:prstGeom>
          <a:noFill/>
          <a:ln w="9525">
            <a:noFill/>
            <a:miter lim="800000"/>
            <a:headEnd/>
            <a:tailEnd/>
          </a:ln>
        </p:spPr>
        <p:txBody>
          <a:bodyPr wrap="square">
            <a:prstTxWarp prst="textNoShape">
              <a:avLst/>
            </a:prstTxWarp>
            <a:spAutoFit/>
          </a:bodyPr>
          <a:lstStyle/>
          <a:p>
            <a:r>
              <a:rPr lang="en-US" sz="2400" b="1" smtClean="0">
                <a:solidFill>
                  <a:srgbClr val="FFFFFF"/>
                </a:solidFill>
                <a:latin typeface="Calibri"/>
                <a:cs typeface="Calibri"/>
              </a:rPr>
              <a:t>LECTURE #6: </a:t>
            </a:r>
            <a:endParaRPr lang="en-US" sz="2400" b="1" dirty="0" smtClean="0">
              <a:solidFill>
                <a:srgbClr val="FFFFFF"/>
              </a:solidFill>
              <a:latin typeface="Calibri"/>
              <a:cs typeface="Calibri"/>
            </a:endParaRPr>
          </a:p>
          <a:p>
            <a:endParaRPr lang="en-US" sz="2400" b="1" dirty="0" smtClean="0">
              <a:solidFill>
                <a:srgbClr val="FFFFFF"/>
              </a:solidFill>
              <a:latin typeface="Calibri"/>
              <a:cs typeface="Calibri"/>
            </a:endParaRPr>
          </a:p>
          <a:p>
            <a:pPr marL="342900" indent="-342900">
              <a:buFont typeface="Arial"/>
              <a:buChar char="•"/>
            </a:pPr>
            <a:r>
              <a:rPr lang="en-US" sz="2400" b="1" dirty="0" smtClean="0">
                <a:solidFill>
                  <a:srgbClr val="FFFFFF"/>
                </a:solidFill>
                <a:latin typeface="Calibri"/>
                <a:cs typeface="Calibri"/>
              </a:rPr>
              <a:t>BAYESIAN S-FACTORS AND REACTION RATES</a:t>
            </a:r>
          </a:p>
        </p:txBody>
      </p:sp>
    </p:spTree>
    <p:extLst>
      <p:ext uri="{BB962C8B-B14F-4D97-AF65-F5344CB8AC3E}">
        <p14:creationId xmlns:p14="http://schemas.microsoft.com/office/powerpoint/2010/main" val="32875465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3417" y="184630"/>
            <a:ext cx="4252336" cy="461665"/>
          </a:xfrm>
          <a:prstGeom prst="rect">
            <a:avLst/>
          </a:prstGeom>
          <a:noFill/>
        </p:spPr>
        <p:txBody>
          <a:bodyPr wrap="none" rtlCol="0">
            <a:spAutoFit/>
          </a:bodyPr>
          <a:lstStyle/>
          <a:p>
            <a:r>
              <a:rPr lang="en-US" sz="2400" b="1" dirty="0" smtClean="0"/>
              <a:t>MARKOV CHAIN MONTE CARLO</a:t>
            </a:r>
          </a:p>
        </p:txBody>
      </p:sp>
      <p:sp>
        <p:nvSpPr>
          <p:cNvPr id="8" name="TextBox 7"/>
          <p:cNvSpPr txBox="1"/>
          <p:nvPr/>
        </p:nvSpPr>
        <p:spPr>
          <a:xfrm>
            <a:off x="576857" y="2064921"/>
            <a:ext cx="5852884" cy="830997"/>
          </a:xfrm>
          <a:prstGeom prst="rect">
            <a:avLst/>
          </a:prstGeom>
          <a:noFill/>
        </p:spPr>
        <p:txBody>
          <a:bodyPr wrap="none" rtlCol="0">
            <a:spAutoFit/>
          </a:bodyPr>
          <a:lstStyle/>
          <a:p>
            <a:pPr marL="342900" indent="-342900">
              <a:buFont typeface="Arial"/>
              <a:buChar char="•"/>
            </a:pPr>
            <a:r>
              <a:rPr lang="en-US" sz="1600" dirty="0"/>
              <a:t>t</a:t>
            </a:r>
            <a:r>
              <a:rPr lang="en-US" sz="1600" dirty="0" smtClean="0"/>
              <a:t>he  fundamental problem we are trying to solve is how to </a:t>
            </a:r>
            <a:r>
              <a:rPr lang="en-US" sz="1600" dirty="0" smtClean="0">
                <a:solidFill>
                  <a:srgbClr val="FF0000"/>
                </a:solidFill>
              </a:rPr>
              <a:t>draw </a:t>
            </a:r>
          </a:p>
          <a:p>
            <a:r>
              <a:rPr lang="en-US" sz="1600" dirty="0">
                <a:solidFill>
                  <a:srgbClr val="FF0000"/>
                </a:solidFill>
              </a:rPr>
              <a:t> </a:t>
            </a:r>
            <a:r>
              <a:rPr lang="en-US" sz="1600" dirty="0" smtClean="0">
                <a:solidFill>
                  <a:srgbClr val="FF0000"/>
                </a:solidFill>
              </a:rPr>
              <a:t>      from a [known] multi-dimensional distribution</a:t>
            </a:r>
            <a:r>
              <a:rPr lang="en-US" sz="1600" dirty="0" smtClean="0"/>
              <a:t> p(</a:t>
            </a:r>
            <a:r>
              <a:rPr lang="en-US" sz="1600" dirty="0" err="1">
                <a:latin typeface="Symbol" charset="2"/>
                <a:cs typeface="Symbol" charset="2"/>
              </a:rPr>
              <a:t>q</a:t>
            </a:r>
            <a:r>
              <a:rPr lang="en-US" sz="1600" dirty="0" err="1" smtClean="0"/>
              <a:t>|D</a:t>
            </a:r>
            <a:r>
              <a:rPr lang="en-US" sz="1600" dirty="0" smtClean="0"/>
              <a:t>)</a:t>
            </a:r>
          </a:p>
          <a:p>
            <a:pPr marL="342900" indent="-342900">
              <a:buFont typeface="Arial"/>
              <a:buChar char="•"/>
            </a:pPr>
            <a:endParaRPr lang="en-US" sz="16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1324864569"/>
              </p:ext>
            </p:extLst>
          </p:nvPr>
        </p:nvGraphicFramePr>
        <p:xfrm>
          <a:off x="2783433" y="1203702"/>
          <a:ext cx="3163887" cy="452438"/>
        </p:xfrm>
        <a:graphic>
          <a:graphicData uri="http://schemas.openxmlformats.org/presentationml/2006/ole">
            <mc:AlternateContent xmlns:mc="http://schemas.openxmlformats.org/markup-compatibility/2006">
              <mc:Choice xmlns:v="urn:schemas-microsoft-com:vml" Requires="v">
                <p:oleObj spid="_x0000_s13405" name="Equation" r:id="rId3" imgW="1422400" imgH="203200" progId="Equation.3">
                  <p:embed/>
                </p:oleObj>
              </mc:Choice>
              <mc:Fallback>
                <p:oleObj name="Equation" r:id="rId3" imgW="1422400" imgH="203200" progId="Equation.3">
                  <p:embed/>
                  <p:pic>
                    <p:nvPicPr>
                      <p:cNvPr id="0" name=""/>
                      <p:cNvPicPr/>
                      <p:nvPr/>
                    </p:nvPicPr>
                    <p:blipFill>
                      <a:blip r:embed="rId4"/>
                      <a:stretch>
                        <a:fillRect/>
                      </a:stretch>
                    </p:blipFill>
                    <p:spPr>
                      <a:xfrm>
                        <a:off x="2783433" y="1203702"/>
                        <a:ext cx="3163887" cy="452438"/>
                      </a:xfrm>
                      <a:prstGeom prst="rect">
                        <a:avLst/>
                      </a:prstGeom>
                    </p:spPr>
                  </p:pic>
                </p:oleObj>
              </mc:Fallback>
            </mc:AlternateContent>
          </a:graphicData>
        </a:graphic>
      </p:graphicFrame>
      <p:sp>
        <p:nvSpPr>
          <p:cNvPr id="11" name="Rectangle 10"/>
          <p:cNvSpPr/>
          <p:nvPr/>
        </p:nvSpPr>
        <p:spPr>
          <a:xfrm>
            <a:off x="4140268" y="1234602"/>
            <a:ext cx="1157519" cy="385750"/>
          </a:xfrm>
          <a:prstGeom prst="rect">
            <a:avLst/>
          </a:prstGeom>
          <a:solidFill>
            <a:srgbClr val="FF0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83433" y="1217813"/>
            <a:ext cx="1091897" cy="385750"/>
          </a:xfrm>
          <a:prstGeom prst="rect">
            <a:avLst/>
          </a:prstGeom>
          <a:solidFill>
            <a:srgbClr val="0000FF">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32559" y="3070762"/>
            <a:ext cx="6025508" cy="1077218"/>
          </a:xfrm>
          <a:prstGeom prst="rect">
            <a:avLst/>
          </a:prstGeom>
          <a:noFill/>
        </p:spPr>
        <p:txBody>
          <a:bodyPr wrap="none" rtlCol="0">
            <a:spAutoFit/>
          </a:bodyPr>
          <a:lstStyle/>
          <a:p>
            <a:pPr marL="342900" indent="-342900">
              <a:buFont typeface="Arial"/>
              <a:buChar char="•"/>
            </a:pPr>
            <a:r>
              <a:rPr lang="en-US" sz="1600" dirty="0" smtClean="0"/>
              <a:t>the </a:t>
            </a:r>
            <a:r>
              <a:rPr lang="en-US" sz="1600" dirty="0"/>
              <a:t>MCMC </a:t>
            </a:r>
            <a:r>
              <a:rPr lang="en-US" sz="1600" dirty="0" smtClean="0"/>
              <a:t>method constructs</a:t>
            </a:r>
            <a:r>
              <a:rPr lang="en-US" sz="1600" dirty="0"/>
              <a:t> a </a:t>
            </a:r>
            <a:r>
              <a:rPr lang="en-US" sz="1600" dirty="0">
                <a:solidFill>
                  <a:srgbClr val="FF0000"/>
                </a:solidFill>
              </a:rPr>
              <a:t>Markov chain whose stationary </a:t>
            </a:r>
            <a:endParaRPr lang="en-US" sz="1600" dirty="0" smtClean="0">
              <a:solidFill>
                <a:srgbClr val="FF0000"/>
              </a:solidFill>
            </a:endParaRPr>
          </a:p>
          <a:p>
            <a:r>
              <a:rPr lang="en-US" sz="1600" dirty="0">
                <a:solidFill>
                  <a:srgbClr val="FF0000"/>
                </a:solidFill>
              </a:rPr>
              <a:t> </a:t>
            </a:r>
            <a:r>
              <a:rPr lang="en-US" sz="1600" dirty="0" smtClean="0">
                <a:solidFill>
                  <a:srgbClr val="FF0000"/>
                </a:solidFill>
              </a:rPr>
              <a:t>      distribution </a:t>
            </a:r>
            <a:r>
              <a:rPr lang="en-US" sz="1600" dirty="0">
                <a:solidFill>
                  <a:srgbClr val="FF0000"/>
                </a:solidFill>
              </a:rPr>
              <a:t>is </a:t>
            </a:r>
            <a:r>
              <a:rPr lang="en-US" sz="1600" dirty="0" smtClean="0">
                <a:solidFill>
                  <a:srgbClr val="FF0000"/>
                </a:solidFill>
              </a:rPr>
              <a:t>exactly </a:t>
            </a:r>
            <a:r>
              <a:rPr lang="en-US" sz="1600" dirty="0">
                <a:solidFill>
                  <a:srgbClr val="FF0000"/>
                </a:solidFill>
              </a:rPr>
              <a:t>p(</a:t>
            </a:r>
            <a:r>
              <a:rPr lang="en-US" sz="1600" dirty="0" err="1">
                <a:solidFill>
                  <a:srgbClr val="FF0000"/>
                </a:solidFill>
                <a:latin typeface="Symbol" charset="2"/>
                <a:cs typeface="Symbol" charset="2"/>
              </a:rPr>
              <a:t>q</a:t>
            </a:r>
            <a:r>
              <a:rPr lang="en-US" sz="1600" dirty="0" err="1">
                <a:solidFill>
                  <a:srgbClr val="FF0000"/>
                </a:solidFill>
              </a:rPr>
              <a:t>|D</a:t>
            </a:r>
            <a:r>
              <a:rPr lang="en-US" sz="1600" dirty="0">
                <a:solidFill>
                  <a:srgbClr val="FF0000"/>
                </a:solidFill>
              </a:rPr>
              <a:t>)</a:t>
            </a:r>
            <a:r>
              <a:rPr lang="en-US" sz="1600" dirty="0" smtClean="0"/>
              <a:t>; then </a:t>
            </a:r>
            <a:r>
              <a:rPr lang="en-US" sz="1600" dirty="0"/>
              <a:t>you take a long enough random </a:t>
            </a:r>
            <a:endParaRPr lang="en-US" sz="1600" dirty="0" smtClean="0"/>
          </a:p>
          <a:p>
            <a:r>
              <a:rPr lang="en-US" sz="1600" dirty="0"/>
              <a:t> </a:t>
            </a:r>
            <a:r>
              <a:rPr lang="en-US" sz="1600" dirty="0" smtClean="0"/>
              <a:t>      walk and output the samples </a:t>
            </a:r>
            <a:r>
              <a:rPr lang="en-US" sz="1600" dirty="0" smtClean="0">
                <a:latin typeface="Symbol" charset="2"/>
                <a:cs typeface="Symbol" charset="2"/>
              </a:rPr>
              <a:t>q</a:t>
            </a:r>
            <a:r>
              <a:rPr lang="en-US" sz="1600" dirty="0" smtClean="0"/>
              <a:t> at every step; in other words, all</a:t>
            </a:r>
          </a:p>
          <a:p>
            <a:r>
              <a:rPr lang="en-US" sz="1600" dirty="0"/>
              <a:t> </a:t>
            </a:r>
            <a:r>
              <a:rPr lang="en-US" sz="1600" dirty="0" smtClean="0"/>
              <a:t>      these samples are drawn from the posterior </a:t>
            </a:r>
            <a:r>
              <a:rPr lang="en-US" sz="1600" dirty="0"/>
              <a:t>p(</a:t>
            </a:r>
            <a:r>
              <a:rPr lang="en-US" sz="1600" dirty="0" err="1">
                <a:latin typeface="Symbol" charset="2"/>
                <a:cs typeface="Symbol" charset="2"/>
              </a:rPr>
              <a:t>q</a:t>
            </a:r>
            <a:r>
              <a:rPr lang="en-US" sz="1600" dirty="0" err="1"/>
              <a:t>|D</a:t>
            </a:r>
            <a:r>
              <a:rPr lang="en-US" sz="1600" dirty="0"/>
              <a:t>)</a:t>
            </a:r>
          </a:p>
        </p:txBody>
      </p:sp>
      <p:grpSp>
        <p:nvGrpSpPr>
          <p:cNvPr id="4" name="Group 3"/>
          <p:cNvGrpSpPr/>
          <p:nvPr/>
        </p:nvGrpSpPr>
        <p:grpSpPr>
          <a:xfrm>
            <a:off x="463969" y="4598451"/>
            <a:ext cx="5986355" cy="2053658"/>
            <a:chOff x="463969" y="4598451"/>
            <a:chExt cx="5986355" cy="2053658"/>
          </a:xfrm>
        </p:grpSpPr>
        <p:sp>
          <p:nvSpPr>
            <p:cNvPr id="10" name="TextBox 9"/>
            <p:cNvSpPr txBox="1"/>
            <p:nvPr/>
          </p:nvSpPr>
          <p:spPr>
            <a:xfrm>
              <a:off x="463969" y="4598451"/>
              <a:ext cx="5545208" cy="1323439"/>
            </a:xfrm>
            <a:prstGeom prst="rect">
              <a:avLst/>
            </a:prstGeom>
            <a:noFill/>
          </p:spPr>
          <p:txBody>
            <a:bodyPr wrap="none" rtlCol="0">
              <a:spAutoFit/>
            </a:bodyPr>
            <a:lstStyle/>
            <a:p>
              <a:pPr marL="342900" indent="-342900">
                <a:buFont typeface="Arial"/>
                <a:buChar char="•"/>
              </a:pPr>
              <a:r>
                <a:rPr lang="en-US" sz="1600" dirty="0" smtClean="0"/>
                <a:t>several related algorithms are known to solve this problem: </a:t>
              </a:r>
            </a:p>
            <a:p>
              <a:r>
                <a:rPr lang="en-US" sz="1600" dirty="0"/>
                <a:t> </a:t>
              </a:r>
              <a:r>
                <a:rPr lang="en-US" sz="1600" dirty="0" smtClean="0"/>
                <a:t>      Metropolis, Metropolis-Hastings, Gibbs sampling, HMC, etc.;</a:t>
              </a:r>
            </a:p>
            <a:p>
              <a:r>
                <a:rPr lang="en-US" sz="1600" dirty="0" smtClean="0"/>
                <a:t>       the </a:t>
              </a:r>
              <a:r>
                <a:rPr lang="en-US" sz="1600" dirty="0"/>
                <a:t>Metropolis algorithm has been called the </a:t>
              </a:r>
              <a:r>
                <a:rPr lang="en-US" sz="1600" dirty="0">
                  <a:solidFill>
                    <a:srgbClr val="FF0000"/>
                  </a:solidFill>
                </a:rPr>
                <a:t>most powerful</a:t>
              </a:r>
            </a:p>
            <a:p>
              <a:r>
                <a:rPr lang="en-US" sz="1600" dirty="0">
                  <a:solidFill>
                    <a:srgbClr val="FF0000"/>
                  </a:solidFill>
                </a:rPr>
                <a:t>       algorithm of all </a:t>
              </a:r>
              <a:r>
                <a:rPr lang="en-US" sz="1600" dirty="0" err="1">
                  <a:solidFill>
                    <a:srgbClr val="FF0000"/>
                  </a:solidFill>
                </a:rPr>
                <a:t>time</a:t>
              </a:r>
              <a:r>
                <a:rPr lang="en-US" sz="1600" baseline="30000" dirty="0" err="1">
                  <a:solidFill>
                    <a:srgbClr val="008000"/>
                  </a:solidFill>
                </a:rPr>
                <a:t>a</a:t>
              </a:r>
              <a:r>
                <a:rPr lang="en-US" sz="1600" dirty="0"/>
                <a:t> </a:t>
              </a:r>
            </a:p>
            <a:p>
              <a:r>
                <a:rPr lang="en-US" sz="1600" dirty="0" smtClean="0"/>
                <a:t>  </a:t>
              </a:r>
            </a:p>
          </p:txBody>
        </p:sp>
        <p:sp>
          <p:nvSpPr>
            <p:cNvPr id="15" name="Rectangle 14"/>
            <p:cNvSpPr/>
            <p:nvPr/>
          </p:nvSpPr>
          <p:spPr>
            <a:xfrm>
              <a:off x="738379" y="6313555"/>
              <a:ext cx="5711945" cy="338554"/>
            </a:xfrm>
            <a:prstGeom prst="rect">
              <a:avLst/>
            </a:prstGeom>
          </p:spPr>
          <p:txBody>
            <a:bodyPr wrap="none">
              <a:spAutoFit/>
            </a:bodyPr>
            <a:lstStyle/>
            <a:p>
              <a:r>
                <a:rPr lang="en-US" sz="1600" baseline="30000" dirty="0">
                  <a:solidFill>
                    <a:srgbClr val="008000"/>
                  </a:solidFill>
                </a:rPr>
                <a:t>a</a:t>
              </a:r>
              <a:r>
                <a:rPr lang="en-US" sz="1600" dirty="0" smtClean="0">
                  <a:solidFill>
                    <a:srgbClr val="008000"/>
                  </a:solidFill>
                </a:rPr>
                <a:t> </a:t>
              </a:r>
              <a:r>
                <a:rPr lang="en-US" sz="1400" dirty="0" err="1" smtClean="0">
                  <a:solidFill>
                    <a:srgbClr val="008000"/>
                  </a:solidFill>
                </a:rPr>
                <a:t>Beichl</a:t>
              </a:r>
              <a:r>
                <a:rPr lang="en-US" sz="1400" dirty="0" smtClean="0">
                  <a:solidFill>
                    <a:srgbClr val="008000"/>
                  </a:solidFill>
                </a:rPr>
                <a:t> &amp; Sullivan, The Metropolis Algorithm, Comp. Sci. </a:t>
              </a:r>
              <a:r>
                <a:rPr lang="en-US" sz="1400" dirty="0" err="1" smtClean="0">
                  <a:solidFill>
                    <a:srgbClr val="008000"/>
                  </a:solidFill>
                </a:rPr>
                <a:t>Engin</a:t>
              </a:r>
              <a:r>
                <a:rPr lang="en-US" sz="1400" dirty="0" smtClean="0">
                  <a:solidFill>
                    <a:srgbClr val="008000"/>
                  </a:solidFill>
                </a:rPr>
                <a:t>. </a:t>
              </a:r>
              <a:r>
                <a:rPr lang="en-US" sz="1400" dirty="0">
                  <a:solidFill>
                    <a:srgbClr val="008000"/>
                  </a:solidFill>
                </a:rPr>
                <a:t>2</a:t>
              </a:r>
              <a:r>
                <a:rPr lang="en-US" sz="1400" dirty="0" smtClean="0">
                  <a:solidFill>
                    <a:srgbClr val="008000"/>
                  </a:solidFill>
                </a:rPr>
                <a:t>, 65 (2000)  </a:t>
              </a:r>
              <a:endParaRPr lang="en-US" sz="1400" dirty="0">
                <a:solidFill>
                  <a:srgbClr val="008000"/>
                </a:solidFill>
              </a:endParaRPr>
            </a:p>
          </p:txBody>
        </p:sp>
      </p:grpSp>
      <p:graphicFrame>
        <p:nvGraphicFramePr>
          <p:cNvPr id="2" name="Object 1"/>
          <p:cNvGraphicFramePr>
            <a:graphicFrameLocks noChangeAspect="1"/>
          </p:cNvGraphicFramePr>
          <p:nvPr>
            <p:extLst>
              <p:ext uri="{D42A27DB-BD31-4B8C-83A1-F6EECF244321}">
                <p14:modId xmlns:p14="http://schemas.microsoft.com/office/powerpoint/2010/main" val="4082651034"/>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3406"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3346450"/>
                        <a:ext cx="114300" cy="165100"/>
                      </a:xfrm>
                      <a:prstGeom prst="rect">
                        <a:avLst/>
                      </a:prstGeom>
                    </p:spPr>
                  </p:pic>
                </p:oleObj>
              </mc:Fallback>
            </mc:AlternateContent>
          </a:graphicData>
        </a:graphic>
      </p:graphicFrame>
      <p:sp>
        <p:nvSpPr>
          <p:cNvPr id="18" name="Rectangle 17"/>
          <p:cNvSpPr/>
          <p:nvPr/>
        </p:nvSpPr>
        <p:spPr>
          <a:xfrm>
            <a:off x="5297787" y="1234602"/>
            <a:ext cx="649533" cy="385750"/>
          </a:xfrm>
          <a:prstGeom prst="rect">
            <a:avLst/>
          </a:prstGeom>
          <a:solidFill>
            <a:schemeClr val="accent4">
              <a:lumMod val="50000"/>
              <a:alpha val="2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343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2517" y="184630"/>
            <a:ext cx="5180625" cy="461665"/>
          </a:xfrm>
          <a:prstGeom prst="rect">
            <a:avLst/>
          </a:prstGeom>
          <a:noFill/>
        </p:spPr>
        <p:txBody>
          <a:bodyPr wrap="none" rtlCol="0">
            <a:spAutoFit/>
          </a:bodyPr>
          <a:lstStyle/>
          <a:p>
            <a:r>
              <a:rPr lang="en-US" sz="2400" b="1" dirty="0" smtClean="0"/>
              <a:t>METROPOLIS-HASTINGS ALGORITHM </a:t>
            </a:r>
            <a:r>
              <a:rPr lang="en-US" sz="2400" b="1" dirty="0" err="1" smtClean="0"/>
              <a:t>I</a:t>
            </a:r>
            <a:r>
              <a:rPr lang="en-US" sz="2400" b="1" baseline="30000" dirty="0" err="1" smtClean="0">
                <a:solidFill>
                  <a:srgbClr val="008000"/>
                </a:solidFill>
              </a:rPr>
              <a:t>a</a:t>
            </a:r>
            <a:endParaRPr lang="en-US" sz="2400" b="1" baseline="30000" dirty="0" smtClean="0">
              <a:solidFill>
                <a:srgbClr val="008000"/>
              </a:solidFill>
            </a:endParaRPr>
          </a:p>
        </p:txBody>
      </p:sp>
      <p:sp>
        <p:nvSpPr>
          <p:cNvPr id="10" name="Rectangle 9"/>
          <p:cNvSpPr/>
          <p:nvPr/>
        </p:nvSpPr>
        <p:spPr>
          <a:xfrm>
            <a:off x="707264" y="6184828"/>
            <a:ext cx="6736515" cy="553998"/>
          </a:xfrm>
          <a:prstGeom prst="rect">
            <a:avLst/>
          </a:prstGeom>
        </p:spPr>
        <p:txBody>
          <a:bodyPr wrap="none">
            <a:spAutoFit/>
          </a:bodyPr>
          <a:lstStyle/>
          <a:p>
            <a:r>
              <a:rPr lang="en-US" sz="1600" baseline="30000" dirty="0">
                <a:solidFill>
                  <a:srgbClr val="008000"/>
                </a:solidFill>
              </a:rPr>
              <a:t>a</a:t>
            </a:r>
            <a:r>
              <a:rPr lang="en-US" sz="1600" dirty="0" smtClean="0">
                <a:solidFill>
                  <a:srgbClr val="008000"/>
                </a:solidFill>
              </a:rPr>
              <a:t> </a:t>
            </a:r>
            <a:r>
              <a:rPr lang="en-US" sz="1400" dirty="0" smtClean="0">
                <a:solidFill>
                  <a:srgbClr val="008000"/>
                </a:solidFill>
              </a:rPr>
              <a:t>Green &amp; Worden, Bayesian and Markov chain Monte Carlo methods for identifying non-</a:t>
            </a:r>
          </a:p>
          <a:p>
            <a:r>
              <a:rPr lang="en-US" sz="1400" dirty="0">
                <a:solidFill>
                  <a:srgbClr val="008000"/>
                </a:solidFill>
              </a:rPr>
              <a:t> </a:t>
            </a:r>
            <a:r>
              <a:rPr lang="en-US" sz="1400" dirty="0" smtClean="0">
                <a:solidFill>
                  <a:srgbClr val="008000"/>
                </a:solidFill>
              </a:rPr>
              <a:t> linear systems in the presence of uncertainty, Phil. Trans. R. Soc. A 373, 20140405 (2015)</a:t>
            </a:r>
          </a:p>
        </p:txBody>
      </p:sp>
      <p:sp>
        <p:nvSpPr>
          <p:cNvPr id="11" name="Rectangle 10"/>
          <p:cNvSpPr/>
          <p:nvPr/>
        </p:nvSpPr>
        <p:spPr>
          <a:xfrm>
            <a:off x="604085" y="4597825"/>
            <a:ext cx="6250429" cy="584776"/>
          </a:xfrm>
          <a:prstGeom prst="rect">
            <a:avLst/>
          </a:prstGeom>
        </p:spPr>
        <p:txBody>
          <a:bodyPr wrap="none">
            <a:spAutoFit/>
          </a:bodyPr>
          <a:lstStyle/>
          <a:p>
            <a:pPr marL="342900" indent="-342900">
              <a:buFont typeface="Arial"/>
              <a:buChar char="•"/>
            </a:pPr>
            <a:r>
              <a:rPr lang="en-US" sz="1600" dirty="0"/>
              <a:t>t</a:t>
            </a:r>
            <a:r>
              <a:rPr lang="en-US" sz="1600" dirty="0" smtClean="0"/>
              <a:t>he algorithm produces a Markov chain with a stationary distribution </a:t>
            </a:r>
          </a:p>
          <a:p>
            <a:r>
              <a:rPr lang="en-US" sz="1600" dirty="0"/>
              <a:t> </a:t>
            </a:r>
            <a:r>
              <a:rPr lang="en-US" sz="1600" dirty="0" smtClean="0"/>
              <a:t>      corresponding to the target distribution [i.e., posterior] p*(</a:t>
            </a:r>
            <a:r>
              <a:rPr lang="en-US" sz="1600" dirty="0" smtClean="0">
                <a:latin typeface="Symbol" charset="2"/>
                <a:cs typeface="Symbol" charset="2"/>
              </a:rPr>
              <a:t>q</a:t>
            </a:r>
            <a:r>
              <a:rPr lang="en-US" sz="1600" dirty="0" smtClean="0"/>
              <a:t>)</a:t>
            </a:r>
            <a:endParaRPr lang="en-US" sz="1600" dirty="0"/>
          </a:p>
        </p:txBody>
      </p:sp>
      <p:sp>
        <p:nvSpPr>
          <p:cNvPr id="12" name="Rectangle 11"/>
          <p:cNvSpPr/>
          <p:nvPr/>
        </p:nvSpPr>
        <p:spPr>
          <a:xfrm>
            <a:off x="589134" y="5297777"/>
            <a:ext cx="6442789" cy="584776"/>
          </a:xfrm>
          <a:prstGeom prst="rect">
            <a:avLst/>
          </a:prstGeom>
        </p:spPr>
        <p:txBody>
          <a:bodyPr wrap="none">
            <a:spAutoFit/>
          </a:bodyPr>
          <a:lstStyle/>
          <a:p>
            <a:pPr marL="342900" indent="-342900">
              <a:buFont typeface="Arial"/>
              <a:buChar char="•"/>
            </a:pPr>
            <a:r>
              <a:rPr lang="en-US" sz="1600" dirty="0">
                <a:solidFill>
                  <a:srgbClr val="FF0000"/>
                </a:solidFill>
              </a:rPr>
              <a:t>w</a:t>
            </a:r>
            <a:r>
              <a:rPr lang="en-US" sz="1600" dirty="0" smtClean="0">
                <a:solidFill>
                  <a:srgbClr val="FF0000"/>
                </a:solidFill>
              </a:rPr>
              <a:t>e do not need to know the normalization constant Z, which cancels in </a:t>
            </a:r>
          </a:p>
          <a:p>
            <a:r>
              <a:rPr lang="en-US" sz="1600" dirty="0">
                <a:solidFill>
                  <a:srgbClr val="FF0000"/>
                </a:solidFill>
              </a:rPr>
              <a:t> </a:t>
            </a:r>
            <a:r>
              <a:rPr lang="en-US" sz="1600" dirty="0" smtClean="0">
                <a:solidFill>
                  <a:srgbClr val="FF0000"/>
                </a:solidFill>
              </a:rPr>
              <a:t>      the algorithm!</a:t>
            </a:r>
            <a:endParaRPr lang="en-US" sz="1600" dirty="0">
              <a:solidFill>
                <a:srgbClr val="FF0000"/>
              </a:solidFill>
            </a:endParaRPr>
          </a:p>
        </p:txBody>
      </p:sp>
      <p:grpSp>
        <p:nvGrpSpPr>
          <p:cNvPr id="22" name="Group 21"/>
          <p:cNvGrpSpPr/>
          <p:nvPr/>
        </p:nvGrpSpPr>
        <p:grpSpPr>
          <a:xfrm>
            <a:off x="589134" y="1878633"/>
            <a:ext cx="6817530" cy="2401207"/>
            <a:chOff x="589134" y="1878633"/>
            <a:chExt cx="6817530" cy="2401207"/>
          </a:xfrm>
        </p:grpSpPr>
        <p:sp>
          <p:nvSpPr>
            <p:cNvPr id="8" name="TextBox 7"/>
            <p:cNvSpPr txBox="1"/>
            <p:nvPr/>
          </p:nvSpPr>
          <p:spPr>
            <a:xfrm>
              <a:off x="674733" y="1971516"/>
              <a:ext cx="6731931" cy="830997"/>
            </a:xfrm>
            <a:prstGeom prst="rect">
              <a:avLst/>
            </a:prstGeom>
            <a:noFill/>
          </p:spPr>
          <p:txBody>
            <a:bodyPr wrap="none" rtlCol="0">
              <a:spAutoFit/>
            </a:bodyPr>
            <a:lstStyle/>
            <a:p>
              <a:r>
                <a:rPr lang="en-US" sz="1600" dirty="0" smtClean="0"/>
                <a:t>(</a:t>
              </a:r>
              <a:r>
                <a:rPr lang="en-US" sz="1600" dirty="0" err="1" smtClean="0"/>
                <a:t>i</a:t>
              </a:r>
              <a:r>
                <a:rPr lang="en-US" sz="1600" dirty="0" smtClean="0"/>
                <a:t>)     given the present state of the Markov chain, </a:t>
              </a:r>
              <a:r>
                <a:rPr lang="en-US" sz="1600" dirty="0" smtClean="0">
                  <a:solidFill>
                    <a:srgbClr val="0000FF"/>
                  </a:solidFill>
                  <a:latin typeface="Symbol" charset="2"/>
                  <a:cs typeface="Symbol" charset="2"/>
                </a:rPr>
                <a:t>q</a:t>
              </a:r>
              <a:r>
                <a:rPr lang="en-US" sz="1600" baseline="30000" dirty="0" smtClean="0">
                  <a:solidFill>
                    <a:srgbClr val="0000FF"/>
                  </a:solidFill>
                </a:rPr>
                <a:t>(</a:t>
              </a:r>
              <a:r>
                <a:rPr lang="en-US" sz="1600" baseline="30000" dirty="0" err="1" smtClean="0">
                  <a:solidFill>
                    <a:srgbClr val="0000FF"/>
                  </a:solidFill>
                </a:rPr>
                <a:t>i</a:t>
              </a:r>
              <a:r>
                <a:rPr lang="en-US" sz="1600" baseline="30000" dirty="0" smtClean="0">
                  <a:solidFill>
                    <a:srgbClr val="0000FF"/>
                  </a:solidFill>
                </a:rPr>
                <a:t>)</a:t>
              </a:r>
              <a:r>
                <a:rPr lang="en-US" sz="1600" dirty="0" smtClean="0"/>
                <a:t>, propose a transition to </a:t>
              </a:r>
            </a:p>
            <a:p>
              <a:r>
                <a:rPr lang="en-US" sz="1600" dirty="0"/>
                <a:t> </a:t>
              </a:r>
              <a:r>
                <a:rPr lang="en-US" sz="1600" dirty="0" smtClean="0"/>
                <a:t>        a new state </a:t>
              </a:r>
              <a:r>
                <a:rPr lang="en-US" sz="1600" dirty="0" smtClean="0">
                  <a:solidFill>
                    <a:srgbClr val="FF0000"/>
                  </a:solidFill>
                  <a:latin typeface="Symbol" charset="2"/>
                  <a:cs typeface="Symbol" charset="2"/>
                </a:rPr>
                <a:t>q</a:t>
              </a:r>
              <a:r>
                <a:rPr lang="en-US" sz="1600" dirty="0" smtClean="0">
                  <a:solidFill>
                    <a:srgbClr val="FF0000"/>
                  </a:solidFill>
                </a:rPr>
                <a:t>’</a:t>
              </a:r>
              <a:r>
                <a:rPr lang="en-US" sz="1600" dirty="0" smtClean="0"/>
                <a:t> by drawing from a proposal distribution, q(</a:t>
              </a:r>
              <a:r>
                <a:rPr lang="en-US" sz="1600" dirty="0" err="1">
                  <a:solidFill>
                    <a:srgbClr val="FF0000"/>
                  </a:solidFill>
                  <a:latin typeface="Symbol" charset="2"/>
                  <a:cs typeface="Symbol" charset="2"/>
                </a:rPr>
                <a:t>q</a:t>
              </a:r>
              <a:r>
                <a:rPr lang="en-US" sz="1600" dirty="0" err="1" smtClean="0">
                  <a:solidFill>
                    <a:srgbClr val="FF0000"/>
                  </a:solidFill>
                </a:rPr>
                <a:t>’</a:t>
              </a:r>
              <a:r>
                <a:rPr lang="en-US" sz="1600" dirty="0" err="1" smtClean="0"/>
                <a:t>|</a:t>
              </a:r>
              <a:r>
                <a:rPr lang="en-US" sz="1600" dirty="0" err="1" smtClean="0">
                  <a:solidFill>
                    <a:srgbClr val="0000FF"/>
                  </a:solidFill>
                  <a:latin typeface="Symbol" charset="2"/>
                  <a:cs typeface="Symbol" charset="2"/>
                </a:rPr>
                <a:t>q</a:t>
              </a:r>
              <a:r>
                <a:rPr lang="en-US" sz="1600" baseline="30000" dirty="0" smtClean="0">
                  <a:solidFill>
                    <a:srgbClr val="0000FF"/>
                  </a:solidFill>
                  <a:latin typeface="Symbol" charset="2"/>
                  <a:cs typeface="Symbol" charset="2"/>
                </a:rPr>
                <a:t>(</a:t>
              </a:r>
              <a:r>
                <a:rPr lang="en-US" sz="1600" baseline="30000" dirty="0" err="1" smtClean="0">
                  <a:solidFill>
                    <a:srgbClr val="0000FF"/>
                  </a:solidFill>
                </a:rPr>
                <a:t>i</a:t>
              </a:r>
              <a:r>
                <a:rPr lang="en-US" sz="1600" baseline="30000" dirty="0" smtClean="0">
                  <a:solidFill>
                    <a:srgbClr val="0000FF"/>
                  </a:solidFill>
                </a:rPr>
                <a:t>)</a:t>
              </a:r>
              <a:r>
                <a:rPr lang="en-US" sz="1600" dirty="0" smtClean="0"/>
                <a:t>), which in </a:t>
              </a:r>
            </a:p>
            <a:p>
              <a:r>
                <a:rPr lang="en-US" sz="1600" dirty="0"/>
                <a:t> </a:t>
              </a:r>
              <a:r>
                <a:rPr lang="en-US" sz="1600" dirty="0" smtClean="0"/>
                <a:t>        the simplest case is symmetric and centered on </a:t>
              </a:r>
              <a:r>
                <a:rPr lang="en-US" sz="1600" dirty="0">
                  <a:solidFill>
                    <a:srgbClr val="0000FF"/>
                  </a:solidFill>
                  <a:latin typeface="Symbol" charset="2"/>
                  <a:cs typeface="Symbol" charset="2"/>
                </a:rPr>
                <a:t>q</a:t>
              </a:r>
              <a:r>
                <a:rPr lang="en-US" sz="1600" baseline="30000" dirty="0">
                  <a:solidFill>
                    <a:srgbClr val="0000FF"/>
                  </a:solidFill>
                </a:rPr>
                <a:t>(</a:t>
              </a:r>
              <a:r>
                <a:rPr lang="en-US" sz="1600" baseline="30000" dirty="0" err="1">
                  <a:solidFill>
                    <a:srgbClr val="0000FF"/>
                  </a:solidFill>
                </a:rPr>
                <a:t>i</a:t>
              </a:r>
              <a:r>
                <a:rPr lang="en-US" sz="1600" baseline="30000" dirty="0">
                  <a:solidFill>
                    <a:srgbClr val="0000FF"/>
                  </a:solidFill>
                </a:rPr>
                <a:t>)</a:t>
              </a:r>
              <a:r>
                <a:rPr lang="en-US" sz="1600" dirty="0" smtClean="0"/>
                <a:t>  </a:t>
              </a:r>
            </a:p>
          </p:txBody>
        </p:sp>
        <p:sp>
          <p:nvSpPr>
            <p:cNvPr id="13" name="Rectangle 12"/>
            <p:cNvSpPr/>
            <p:nvPr/>
          </p:nvSpPr>
          <p:spPr>
            <a:xfrm>
              <a:off x="589134" y="1878633"/>
              <a:ext cx="6817530" cy="240120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4" name="Group 3"/>
          <p:cNvGrpSpPr/>
          <p:nvPr/>
        </p:nvGrpSpPr>
        <p:grpSpPr>
          <a:xfrm>
            <a:off x="1940805" y="766763"/>
            <a:ext cx="6126839" cy="868362"/>
            <a:chOff x="2298700" y="766763"/>
            <a:chExt cx="6126839" cy="868362"/>
          </a:xfrm>
        </p:grpSpPr>
        <p:graphicFrame>
          <p:nvGraphicFramePr>
            <p:cNvPr id="9" name="Object 8"/>
            <p:cNvGraphicFramePr>
              <a:graphicFrameLocks noChangeAspect="1"/>
            </p:cNvGraphicFramePr>
            <p:nvPr>
              <p:extLst>
                <p:ext uri="{D42A27DB-BD31-4B8C-83A1-F6EECF244321}">
                  <p14:modId xmlns:p14="http://schemas.microsoft.com/office/powerpoint/2010/main" val="4123058852"/>
                </p:ext>
              </p:extLst>
            </p:nvPr>
          </p:nvGraphicFramePr>
          <p:xfrm>
            <a:off x="2298700" y="766763"/>
            <a:ext cx="4262438" cy="868362"/>
          </p:xfrm>
          <a:graphic>
            <a:graphicData uri="http://schemas.openxmlformats.org/presentationml/2006/ole">
              <mc:AlternateContent xmlns:mc="http://schemas.openxmlformats.org/markup-compatibility/2006">
                <mc:Choice xmlns:v="urn:schemas-microsoft-com:vml" Requires="v">
                  <p:oleObj spid="_x0000_s14392" name="Equation" r:id="rId3" imgW="2311400" imgH="469900" progId="Equation.3">
                    <p:embed/>
                  </p:oleObj>
                </mc:Choice>
                <mc:Fallback>
                  <p:oleObj name="Equation" r:id="rId3" imgW="2311400" imgH="469900" progId="Equation.3">
                    <p:embed/>
                    <p:pic>
                      <p:nvPicPr>
                        <p:cNvPr id="0" name=""/>
                        <p:cNvPicPr/>
                        <p:nvPr/>
                      </p:nvPicPr>
                      <p:blipFill>
                        <a:blip r:embed="rId4"/>
                        <a:stretch>
                          <a:fillRect/>
                        </a:stretch>
                      </p:blipFill>
                      <p:spPr>
                        <a:xfrm>
                          <a:off x="2298700" y="766763"/>
                          <a:ext cx="4262438" cy="868362"/>
                        </a:xfrm>
                        <a:prstGeom prst="rect">
                          <a:avLst/>
                        </a:prstGeom>
                      </p:spPr>
                    </p:pic>
                  </p:oleObj>
                </mc:Fallback>
              </mc:AlternateContent>
            </a:graphicData>
          </a:graphic>
        </p:graphicFrame>
        <p:cxnSp>
          <p:nvCxnSpPr>
            <p:cNvPr id="14" name="Straight Arrow Connector 13"/>
            <p:cNvCxnSpPr/>
            <p:nvPr/>
          </p:nvCxnSpPr>
          <p:spPr>
            <a:xfrm flipH="1">
              <a:off x="6560253" y="968208"/>
              <a:ext cx="673972" cy="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234225" y="779684"/>
              <a:ext cx="1191314" cy="307777"/>
            </a:xfrm>
            <a:prstGeom prst="rect">
              <a:avLst/>
            </a:prstGeom>
          </p:spPr>
          <p:txBody>
            <a:bodyPr wrap="none">
              <a:spAutoFit/>
            </a:bodyPr>
            <a:lstStyle/>
            <a:p>
              <a:r>
                <a:rPr lang="en-US" sz="1400" dirty="0" err="1">
                  <a:solidFill>
                    <a:srgbClr val="FF0000"/>
                  </a:solidFill>
                </a:rPr>
                <a:t>u</a:t>
              </a:r>
              <a:r>
                <a:rPr lang="en-US" sz="1400" dirty="0" err="1" smtClean="0">
                  <a:solidFill>
                    <a:srgbClr val="FF0000"/>
                  </a:solidFill>
                </a:rPr>
                <a:t>nnormalized</a:t>
              </a:r>
              <a:r>
                <a:rPr lang="en-US" sz="1400" dirty="0" smtClean="0">
                  <a:solidFill>
                    <a:srgbClr val="FF0000"/>
                  </a:solidFill>
                </a:rPr>
                <a:t> </a:t>
              </a:r>
              <a:endParaRPr lang="en-US" sz="1400" dirty="0"/>
            </a:p>
          </p:txBody>
        </p:sp>
      </p:grpSp>
      <p:sp>
        <p:nvSpPr>
          <p:cNvPr id="19" name="Rectangle 18"/>
          <p:cNvSpPr/>
          <p:nvPr/>
        </p:nvSpPr>
        <p:spPr>
          <a:xfrm>
            <a:off x="669285" y="2776052"/>
            <a:ext cx="7516103" cy="584776"/>
          </a:xfrm>
          <a:prstGeom prst="rect">
            <a:avLst/>
          </a:prstGeom>
        </p:spPr>
        <p:txBody>
          <a:bodyPr wrap="square">
            <a:spAutoFit/>
          </a:bodyPr>
          <a:lstStyle/>
          <a:p>
            <a:r>
              <a:rPr lang="en-US" sz="1600" dirty="0"/>
              <a:t>(ii)    compute the acceptance probability </a:t>
            </a:r>
            <a:r>
              <a:rPr lang="en-US" sz="1600" dirty="0">
                <a:latin typeface="Symbol" charset="2"/>
                <a:cs typeface="Symbol" charset="2"/>
              </a:rPr>
              <a:t>p</a:t>
            </a:r>
            <a:r>
              <a:rPr lang="en-US" sz="1600" dirty="0"/>
              <a:t>(</a:t>
            </a:r>
            <a:r>
              <a:rPr lang="en-US" sz="1600" dirty="0">
                <a:solidFill>
                  <a:srgbClr val="0000FF"/>
                </a:solidFill>
                <a:latin typeface="Symbol" charset="2"/>
                <a:cs typeface="Symbol" charset="2"/>
              </a:rPr>
              <a:t>q</a:t>
            </a:r>
            <a:r>
              <a:rPr lang="en-US" sz="1600" baseline="30000" dirty="0">
                <a:solidFill>
                  <a:srgbClr val="0000FF"/>
                </a:solidFill>
              </a:rPr>
              <a:t>(</a:t>
            </a:r>
            <a:r>
              <a:rPr lang="en-US" sz="1600" baseline="30000" dirty="0" err="1">
                <a:solidFill>
                  <a:srgbClr val="0000FF"/>
                </a:solidFill>
              </a:rPr>
              <a:t>i</a:t>
            </a:r>
            <a:r>
              <a:rPr lang="en-US" sz="1600" baseline="30000" dirty="0">
                <a:solidFill>
                  <a:srgbClr val="0000FF"/>
                </a:solidFill>
              </a:rPr>
              <a:t>)</a:t>
            </a:r>
            <a:r>
              <a:rPr lang="en-US" sz="1600" dirty="0"/>
              <a:t>,</a:t>
            </a:r>
            <a:r>
              <a:rPr lang="en-US" sz="1600" dirty="0">
                <a:latin typeface="Symbol" charset="2"/>
                <a:cs typeface="Symbol" charset="2"/>
              </a:rPr>
              <a:t> </a:t>
            </a:r>
            <a:r>
              <a:rPr lang="en-US" sz="1600" dirty="0">
                <a:solidFill>
                  <a:srgbClr val="FF0000"/>
                </a:solidFill>
                <a:latin typeface="Symbol" charset="2"/>
                <a:cs typeface="Symbol" charset="2"/>
              </a:rPr>
              <a:t>q</a:t>
            </a:r>
            <a:r>
              <a:rPr lang="en-US" sz="1600" dirty="0">
                <a:solidFill>
                  <a:srgbClr val="FF0000"/>
                </a:solidFill>
              </a:rPr>
              <a:t>’</a:t>
            </a:r>
            <a:r>
              <a:rPr lang="en-US" sz="1600" dirty="0"/>
              <a:t>)=min(1,p*(</a:t>
            </a:r>
            <a:r>
              <a:rPr lang="en-US" sz="1600" dirty="0">
                <a:solidFill>
                  <a:srgbClr val="FF0000"/>
                </a:solidFill>
                <a:latin typeface="Symbol" charset="2"/>
                <a:cs typeface="Symbol" charset="2"/>
              </a:rPr>
              <a:t>q</a:t>
            </a:r>
            <a:r>
              <a:rPr lang="en-US" sz="1600" dirty="0">
                <a:solidFill>
                  <a:srgbClr val="FF0000"/>
                </a:solidFill>
              </a:rPr>
              <a:t>’</a:t>
            </a:r>
            <a:r>
              <a:rPr lang="en-US" sz="1600" dirty="0"/>
              <a:t>)/p*(</a:t>
            </a:r>
            <a:r>
              <a:rPr lang="en-US" sz="1600" dirty="0">
                <a:solidFill>
                  <a:srgbClr val="0000FF"/>
                </a:solidFill>
                <a:latin typeface="Symbol" charset="2"/>
                <a:cs typeface="Symbol" charset="2"/>
              </a:rPr>
              <a:t>q</a:t>
            </a:r>
            <a:r>
              <a:rPr lang="en-US" sz="1600" baseline="30000" dirty="0">
                <a:solidFill>
                  <a:srgbClr val="0000FF"/>
                </a:solidFill>
              </a:rPr>
              <a:t>(</a:t>
            </a:r>
            <a:r>
              <a:rPr lang="en-US" sz="1600" baseline="30000" dirty="0" err="1">
                <a:solidFill>
                  <a:srgbClr val="0000FF"/>
                </a:solidFill>
              </a:rPr>
              <a:t>i</a:t>
            </a:r>
            <a:r>
              <a:rPr lang="en-US" sz="1600" baseline="30000" dirty="0">
                <a:solidFill>
                  <a:srgbClr val="0000FF"/>
                </a:solidFill>
              </a:rPr>
              <a:t>)</a:t>
            </a:r>
            <a:r>
              <a:rPr lang="en-US" sz="1600" dirty="0"/>
              <a:t>)); </a:t>
            </a:r>
          </a:p>
          <a:p>
            <a:r>
              <a:rPr lang="en-US" sz="1600" dirty="0"/>
              <a:t>         p*(</a:t>
            </a:r>
            <a:r>
              <a:rPr lang="en-US" sz="1600" dirty="0">
                <a:latin typeface="Symbol" charset="2"/>
                <a:cs typeface="Symbol" charset="2"/>
              </a:rPr>
              <a:t>q</a:t>
            </a:r>
            <a:r>
              <a:rPr lang="en-US" sz="1600" dirty="0"/>
              <a:t>) is called the target distribution [in our case the posterior</a:t>
            </a:r>
            <a:r>
              <a:rPr lang="en-US" sz="1600" dirty="0" smtClean="0"/>
              <a:t>]</a:t>
            </a:r>
            <a:endParaRPr lang="en-US" sz="1600" dirty="0"/>
          </a:p>
        </p:txBody>
      </p:sp>
      <p:sp>
        <p:nvSpPr>
          <p:cNvPr id="20" name="Rectangle 19"/>
          <p:cNvSpPr/>
          <p:nvPr/>
        </p:nvSpPr>
        <p:spPr>
          <a:xfrm>
            <a:off x="678265" y="3304421"/>
            <a:ext cx="7602598" cy="584776"/>
          </a:xfrm>
          <a:prstGeom prst="rect">
            <a:avLst/>
          </a:prstGeom>
        </p:spPr>
        <p:txBody>
          <a:bodyPr wrap="square">
            <a:spAutoFit/>
          </a:bodyPr>
          <a:lstStyle/>
          <a:p>
            <a:r>
              <a:rPr lang="en-US" sz="1600" dirty="0"/>
              <a:t>(iii)   accept the transition with probability </a:t>
            </a:r>
            <a:r>
              <a:rPr lang="en-US" sz="1600" dirty="0">
                <a:latin typeface="Symbol" charset="2"/>
                <a:cs typeface="Symbol" charset="2"/>
              </a:rPr>
              <a:t>p</a:t>
            </a:r>
            <a:r>
              <a:rPr lang="en-US" sz="1600" dirty="0"/>
              <a:t>(</a:t>
            </a:r>
            <a:r>
              <a:rPr lang="en-US" sz="1600" dirty="0">
                <a:solidFill>
                  <a:srgbClr val="0000FF"/>
                </a:solidFill>
                <a:latin typeface="Symbol" charset="2"/>
                <a:cs typeface="Symbol" charset="2"/>
              </a:rPr>
              <a:t>q</a:t>
            </a:r>
            <a:r>
              <a:rPr lang="en-US" sz="1600" baseline="30000" dirty="0">
                <a:solidFill>
                  <a:srgbClr val="0000FF"/>
                </a:solidFill>
              </a:rPr>
              <a:t>(</a:t>
            </a:r>
            <a:r>
              <a:rPr lang="en-US" sz="1600" baseline="30000" dirty="0" err="1">
                <a:solidFill>
                  <a:srgbClr val="0000FF"/>
                </a:solidFill>
              </a:rPr>
              <a:t>i</a:t>
            </a:r>
            <a:r>
              <a:rPr lang="en-US" sz="1600" baseline="30000" dirty="0">
                <a:solidFill>
                  <a:srgbClr val="0000FF"/>
                </a:solidFill>
              </a:rPr>
              <a:t>)</a:t>
            </a:r>
            <a:r>
              <a:rPr lang="en-US" sz="1600" dirty="0"/>
              <a:t>,</a:t>
            </a:r>
            <a:r>
              <a:rPr lang="en-US" sz="1600" dirty="0">
                <a:latin typeface="Symbol" charset="2"/>
                <a:cs typeface="Symbol" charset="2"/>
              </a:rPr>
              <a:t> </a:t>
            </a:r>
            <a:r>
              <a:rPr lang="en-US" sz="1600" dirty="0">
                <a:solidFill>
                  <a:srgbClr val="FF0000"/>
                </a:solidFill>
                <a:latin typeface="Symbol" charset="2"/>
                <a:cs typeface="Symbol" charset="2"/>
              </a:rPr>
              <a:t>q</a:t>
            </a:r>
            <a:r>
              <a:rPr lang="en-US" sz="1600" dirty="0">
                <a:solidFill>
                  <a:srgbClr val="FF0000"/>
                </a:solidFill>
              </a:rPr>
              <a:t>’</a:t>
            </a:r>
            <a:r>
              <a:rPr lang="en-US" sz="1600" dirty="0"/>
              <a:t>); in that case, set </a:t>
            </a:r>
            <a:r>
              <a:rPr lang="en-US" sz="1600" dirty="0">
                <a:latin typeface="Symbol" charset="2"/>
                <a:cs typeface="Symbol" charset="2"/>
              </a:rPr>
              <a:t>q</a:t>
            </a:r>
            <a:r>
              <a:rPr lang="en-US" sz="1600" baseline="30000" dirty="0">
                <a:latin typeface="Symbol" charset="2"/>
                <a:cs typeface="Symbol" charset="2"/>
              </a:rPr>
              <a:t>(</a:t>
            </a:r>
            <a:r>
              <a:rPr lang="en-US" sz="1600" baseline="30000" dirty="0"/>
              <a:t>i+1)</a:t>
            </a:r>
            <a:r>
              <a:rPr lang="en-US" sz="1600" dirty="0"/>
              <a:t>=</a:t>
            </a:r>
            <a:r>
              <a:rPr lang="en-US" sz="1600" dirty="0">
                <a:solidFill>
                  <a:srgbClr val="FF0000"/>
                </a:solidFill>
                <a:latin typeface="Symbol" charset="2"/>
                <a:cs typeface="Symbol" charset="2"/>
              </a:rPr>
              <a:t>q</a:t>
            </a:r>
            <a:r>
              <a:rPr lang="en-US" sz="1600" dirty="0">
                <a:solidFill>
                  <a:srgbClr val="FF0000"/>
                </a:solidFill>
              </a:rPr>
              <a:t>’</a:t>
            </a:r>
            <a:r>
              <a:rPr lang="en-US" sz="1600" dirty="0"/>
              <a:t>; </a:t>
            </a:r>
          </a:p>
          <a:p>
            <a:r>
              <a:rPr lang="en-US" sz="1600" dirty="0"/>
              <a:t>         else set </a:t>
            </a:r>
            <a:r>
              <a:rPr lang="en-US" sz="1600" dirty="0">
                <a:latin typeface="Symbol" charset="2"/>
                <a:cs typeface="Symbol" charset="2"/>
              </a:rPr>
              <a:t>q</a:t>
            </a:r>
            <a:r>
              <a:rPr lang="en-US" sz="1600" baseline="30000" dirty="0">
                <a:latin typeface="Symbol" charset="2"/>
                <a:cs typeface="Symbol" charset="2"/>
              </a:rPr>
              <a:t>(</a:t>
            </a:r>
            <a:r>
              <a:rPr lang="en-US" sz="1600" baseline="30000" dirty="0"/>
              <a:t>i+1)</a:t>
            </a:r>
            <a:r>
              <a:rPr lang="en-US" sz="1600" dirty="0"/>
              <a:t>=</a:t>
            </a:r>
            <a:r>
              <a:rPr lang="en-US" sz="1600" dirty="0">
                <a:solidFill>
                  <a:srgbClr val="0000FF"/>
                </a:solidFill>
                <a:latin typeface="Symbol" charset="2"/>
                <a:cs typeface="Symbol" charset="2"/>
              </a:rPr>
              <a:t>q</a:t>
            </a:r>
            <a:r>
              <a:rPr lang="en-US" sz="1600" baseline="30000" dirty="0">
                <a:solidFill>
                  <a:srgbClr val="0000FF"/>
                </a:solidFill>
              </a:rPr>
              <a:t>(</a:t>
            </a:r>
            <a:r>
              <a:rPr lang="en-US" sz="1600" baseline="30000" dirty="0" err="1">
                <a:solidFill>
                  <a:srgbClr val="0000FF"/>
                </a:solidFill>
              </a:rPr>
              <a:t>i</a:t>
            </a:r>
            <a:r>
              <a:rPr lang="en-US" sz="1600" baseline="30000" dirty="0" smtClean="0">
                <a:solidFill>
                  <a:srgbClr val="0000FF"/>
                </a:solidFill>
              </a:rPr>
              <a:t>)</a:t>
            </a:r>
            <a:endParaRPr lang="en-US" sz="1600" dirty="0">
              <a:solidFill>
                <a:srgbClr val="0000FF"/>
              </a:solidFill>
            </a:endParaRPr>
          </a:p>
        </p:txBody>
      </p:sp>
      <p:sp>
        <p:nvSpPr>
          <p:cNvPr id="21" name="Rectangle 20"/>
          <p:cNvSpPr/>
          <p:nvPr/>
        </p:nvSpPr>
        <p:spPr>
          <a:xfrm>
            <a:off x="680821" y="3844358"/>
            <a:ext cx="2179503" cy="338554"/>
          </a:xfrm>
          <a:prstGeom prst="rect">
            <a:avLst/>
          </a:prstGeom>
        </p:spPr>
        <p:txBody>
          <a:bodyPr wrap="none">
            <a:spAutoFit/>
          </a:bodyPr>
          <a:lstStyle/>
          <a:p>
            <a:r>
              <a:rPr lang="en-US" sz="1600" dirty="0"/>
              <a:t>(iv)   repeat above steps</a:t>
            </a:r>
          </a:p>
        </p:txBody>
      </p:sp>
    </p:spTree>
    <p:extLst>
      <p:ext uri="{BB962C8B-B14F-4D97-AF65-F5344CB8AC3E}">
        <p14:creationId xmlns:p14="http://schemas.microsoft.com/office/powerpoint/2010/main" val="1062579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89134" y="968520"/>
            <a:ext cx="6635150" cy="830997"/>
          </a:xfrm>
          <a:prstGeom prst="rect">
            <a:avLst/>
          </a:prstGeom>
        </p:spPr>
        <p:txBody>
          <a:bodyPr wrap="none">
            <a:spAutoFit/>
          </a:bodyPr>
          <a:lstStyle/>
          <a:p>
            <a:r>
              <a:rPr lang="en-US" sz="1600" dirty="0" smtClean="0">
                <a:solidFill>
                  <a:srgbClr val="0000FF"/>
                </a:solidFill>
              </a:rPr>
              <a:t>Example I [1D]:</a:t>
            </a:r>
          </a:p>
          <a:p>
            <a:pPr marL="342900" indent="-342900">
              <a:buFont typeface="Arial"/>
              <a:buChar char="•"/>
            </a:pPr>
            <a:r>
              <a:rPr lang="en-US" sz="1600" dirty="0" smtClean="0"/>
              <a:t>target distribution p*: Gaussian</a:t>
            </a:r>
          </a:p>
          <a:p>
            <a:pPr marL="342900" indent="-342900">
              <a:buFont typeface="Arial"/>
              <a:buChar char="•"/>
            </a:pPr>
            <a:r>
              <a:rPr lang="en-US" sz="1600" dirty="0" smtClean="0"/>
              <a:t>proposal distribution q: uniform distribution, centered at current position</a:t>
            </a:r>
            <a:endParaRPr lang="en-US" sz="1600" dirty="0"/>
          </a:p>
        </p:txBody>
      </p:sp>
      <p:grpSp>
        <p:nvGrpSpPr>
          <p:cNvPr id="51" name="Group 50"/>
          <p:cNvGrpSpPr/>
          <p:nvPr/>
        </p:nvGrpSpPr>
        <p:grpSpPr>
          <a:xfrm>
            <a:off x="1304636" y="2237140"/>
            <a:ext cx="7828414" cy="4092307"/>
            <a:chOff x="1315586" y="2203811"/>
            <a:chExt cx="7828414" cy="4092307"/>
          </a:xfrm>
        </p:grpSpPr>
        <p:cxnSp>
          <p:nvCxnSpPr>
            <p:cNvPr id="24" name="Straight Arrow Connector 23"/>
            <p:cNvCxnSpPr/>
            <p:nvPr/>
          </p:nvCxnSpPr>
          <p:spPr>
            <a:xfrm>
              <a:off x="4058197" y="4537822"/>
              <a:ext cx="249099" cy="563647"/>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440845" y="4167941"/>
              <a:ext cx="913832" cy="338554"/>
            </a:xfrm>
            <a:prstGeom prst="rect">
              <a:avLst/>
            </a:prstGeom>
            <a:noFill/>
          </p:spPr>
          <p:txBody>
            <a:bodyPr wrap="none" rtlCol="0">
              <a:spAutoFit/>
            </a:bodyPr>
            <a:lstStyle/>
            <a:p>
              <a:r>
                <a:rPr lang="en-US" sz="1600" dirty="0" smtClean="0"/>
                <a:t>proposal</a:t>
              </a:r>
              <a:endParaRPr lang="en-US" sz="1600" dirty="0"/>
            </a:p>
          </p:txBody>
        </p:sp>
        <p:pic>
          <p:nvPicPr>
            <p:cNvPr id="25" name="Picture 24"/>
            <p:cNvPicPr>
              <a:picLocks noChangeAspect="1"/>
            </p:cNvPicPr>
            <p:nvPr/>
          </p:nvPicPr>
          <p:blipFill>
            <a:blip r:embed="rId4"/>
            <a:stretch>
              <a:fillRect/>
            </a:stretch>
          </p:blipFill>
          <p:spPr>
            <a:xfrm>
              <a:off x="2040322" y="2203811"/>
              <a:ext cx="7103678" cy="4076065"/>
            </a:xfrm>
            <a:prstGeom prst="rect">
              <a:avLst/>
            </a:prstGeom>
          </p:spPr>
        </p:pic>
        <p:graphicFrame>
          <p:nvGraphicFramePr>
            <p:cNvPr id="30" name="Object 29"/>
            <p:cNvGraphicFramePr>
              <a:graphicFrameLocks noChangeAspect="1"/>
            </p:cNvGraphicFramePr>
            <p:nvPr>
              <p:extLst>
                <p:ext uri="{D42A27DB-BD31-4B8C-83A1-F6EECF244321}">
                  <p14:modId xmlns:p14="http://schemas.microsoft.com/office/powerpoint/2010/main" val="628509656"/>
                </p:ext>
              </p:extLst>
            </p:nvPr>
          </p:nvGraphicFramePr>
          <p:xfrm>
            <a:off x="1315586" y="2672008"/>
            <a:ext cx="2487040" cy="691883"/>
          </p:xfrm>
          <a:graphic>
            <a:graphicData uri="http://schemas.openxmlformats.org/presentationml/2006/ole">
              <mc:AlternateContent xmlns:mc="http://schemas.openxmlformats.org/markup-compatibility/2006">
                <mc:Choice xmlns:v="urn:schemas-microsoft-com:vml" Requires="v">
                  <p:oleObj spid="_x0000_s15415" name="Equation" r:id="rId5" imgW="1689100" imgH="469900" progId="Equation.3">
                    <p:embed/>
                  </p:oleObj>
                </mc:Choice>
                <mc:Fallback>
                  <p:oleObj name="Equation" r:id="rId5" imgW="1689100" imgH="469900" progId="Equation.3">
                    <p:embed/>
                    <p:pic>
                      <p:nvPicPr>
                        <p:cNvPr id="0" name=""/>
                        <p:cNvPicPr/>
                        <p:nvPr/>
                      </p:nvPicPr>
                      <p:blipFill>
                        <a:blip r:embed="rId6"/>
                        <a:stretch>
                          <a:fillRect/>
                        </a:stretch>
                      </p:blipFill>
                      <p:spPr>
                        <a:xfrm>
                          <a:off x="1315586" y="2672008"/>
                          <a:ext cx="2487040" cy="691883"/>
                        </a:xfrm>
                        <a:prstGeom prst="rect">
                          <a:avLst/>
                        </a:prstGeom>
                      </p:spPr>
                    </p:pic>
                  </p:oleObj>
                </mc:Fallback>
              </mc:AlternateContent>
            </a:graphicData>
          </a:graphic>
        </p:graphicFrame>
        <p:sp>
          <p:nvSpPr>
            <p:cNvPr id="20" name="Rectangle 19"/>
            <p:cNvSpPr/>
            <p:nvPr/>
          </p:nvSpPr>
          <p:spPr>
            <a:xfrm>
              <a:off x="5923003" y="3024909"/>
              <a:ext cx="2840164" cy="3271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1" name="TextBox 30"/>
            <p:cNvSpPr txBox="1"/>
            <p:nvPr/>
          </p:nvSpPr>
          <p:spPr>
            <a:xfrm>
              <a:off x="5977797" y="5719596"/>
              <a:ext cx="291566" cy="338554"/>
            </a:xfrm>
            <a:prstGeom prst="rect">
              <a:avLst/>
            </a:prstGeom>
            <a:noFill/>
          </p:spPr>
          <p:txBody>
            <a:bodyPr wrap="none" rtlCol="0">
              <a:spAutoFit/>
            </a:bodyPr>
            <a:lstStyle/>
            <a:p>
              <a:r>
                <a:rPr lang="en-US" sz="1600" dirty="0" smtClean="0">
                  <a:latin typeface="Symbol" charset="2"/>
                  <a:cs typeface="Symbol" charset="2"/>
                </a:rPr>
                <a:t>q</a:t>
              </a:r>
              <a:endParaRPr lang="en-US" sz="1600" dirty="0">
                <a:latin typeface="Symbol" charset="2"/>
                <a:cs typeface="Symbol" charset="2"/>
              </a:endParaRPr>
            </a:p>
          </p:txBody>
        </p:sp>
        <p:sp>
          <p:nvSpPr>
            <p:cNvPr id="32" name="Rectangle 31"/>
            <p:cNvSpPr/>
            <p:nvPr/>
          </p:nvSpPr>
          <p:spPr>
            <a:xfrm>
              <a:off x="4548910" y="5269345"/>
              <a:ext cx="121060" cy="6139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5" name="Rectangle 34"/>
            <p:cNvSpPr/>
            <p:nvPr/>
          </p:nvSpPr>
          <p:spPr>
            <a:xfrm>
              <a:off x="4412684" y="5998780"/>
              <a:ext cx="281921"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37" name="Straight Arrow Connector 36"/>
            <p:cNvCxnSpPr/>
            <p:nvPr/>
          </p:nvCxnSpPr>
          <p:spPr>
            <a:xfrm flipH="1">
              <a:off x="5804979" y="2927120"/>
              <a:ext cx="583912" cy="436583"/>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341028" y="2662522"/>
              <a:ext cx="690614" cy="338554"/>
            </a:xfrm>
            <a:prstGeom prst="rect">
              <a:avLst/>
            </a:prstGeom>
            <a:noFill/>
          </p:spPr>
          <p:txBody>
            <a:bodyPr wrap="none" rtlCol="0">
              <a:spAutoFit/>
            </a:bodyPr>
            <a:lstStyle/>
            <a:p>
              <a:r>
                <a:rPr lang="en-US" sz="1600" dirty="0" smtClean="0"/>
                <a:t>target</a:t>
              </a:r>
              <a:endParaRPr lang="en-US" sz="1600" dirty="0"/>
            </a:p>
          </p:txBody>
        </p:sp>
        <p:cxnSp>
          <p:nvCxnSpPr>
            <p:cNvPr id="39" name="Straight Arrow Connector 38"/>
            <p:cNvCxnSpPr/>
            <p:nvPr/>
          </p:nvCxnSpPr>
          <p:spPr>
            <a:xfrm>
              <a:off x="3744901" y="4167941"/>
              <a:ext cx="318102" cy="738083"/>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256138" y="3798609"/>
              <a:ext cx="913832" cy="338554"/>
            </a:xfrm>
            <a:prstGeom prst="rect">
              <a:avLst/>
            </a:prstGeom>
            <a:noFill/>
          </p:spPr>
          <p:txBody>
            <a:bodyPr wrap="none" rtlCol="0">
              <a:spAutoFit/>
            </a:bodyPr>
            <a:lstStyle/>
            <a:p>
              <a:r>
                <a:rPr lang="en-US" sz="1600" dirty="0" smtClean="0"/>
                <a:t>proposal</a:t>
              </a:r>
              <a:endParaRPr lang="en-US" sz="1600" dirty="0"/>
            </a:p>
          </p:txBody>
        </p:sp>
      </p:grpSp>
      <p:grpSp>
        <p:nvGrpSpPr>
          <p:cNvPr id="61" name="Group 60"/>
          <p:cNvGrpSpPr/>
          <p:nvPr/>
        </p:nvGrpSpPr>
        <p:grpSpPr>
          <a:xfrm>
            <a:off x="4057856" y="5472310"/>
            <a:ext cx="343326" cy="1133935"/>
            <a:chOff x="4057856" y="5472310"/>
            <a:chExt cx="343326" cy="1133935"/>
          </a:xfrm>
        </p:grpSpPr>
        <p:sp>
          <p:nvSpPr>
            <p:cNvPr id="50" name="TextBox 49"/>
            <p:cNvSpPr txBox="1"/>
            <p:nvPr/>
          </p:nvSpPr>
          <p:spPr>
            <a:xfrm>
              <a:off x="4057856" y="6236913"/>
              <a:ext cx="343326" cy="369332"/>
            </a:xfrm>
            <a:prstGeom prst="rect">
              <a:avLst/>
            </a:prstGeom>
            <a:noFill/>
          </p:spPr>
          <p:txBody>
            <a:bodyPr wrap="none" rtlCol="0">
              <a:spAutoFit/>
            </a:bodyPr>
            <a:lstStyle/>
            <a:p>
              <a:r>
                <a:rPr lang="en-US" dirty="0" smtClean="0">
                  <a:solidFill>
                    <a:srgbClr val="FF0000"/>
                  </a:solidFill>
                  <a:latin typeface="Symbol" charset="2"/>
                  <a:cs typeface="Symbol" charset="2"/>
                </a:rPr>
                <a:t>q</a:t>
              </a:r>
              <a:r>
                <a:rPr lang="en-US" baseline="30000" dirty="0" smtClean="0">
                  <a:solidFill>
                    <a:srgbClr val="FF0000"/>
                  </a:solidFill>
                  <a:cs typeface="Symbol" charset="2"/>
                </a:rPr>
                <a:t>’</a:t>
              </a:r>
              <a:endParaRPr lang="en-US" baseline="30000" dirty="0">
                <a:solidFill>
                  <a:srgbClr val="FF0000"/>
                </a:solidFill>
                <a:cs typeface="Symbol" charset="2"/>
              </a:endParaRPr>
            </a:p>
          </p:txBody>
        </p:sp>
        <p:sp>
          <p:nvSpPr>
            <p:cNvPr id="54" name="Oval 53"/>
            <p:cNvSpPr/>
            <p:nvPr/>
          </p:nvSpPr>
          <p:spPr>
            <a:xfrm>
              <a:off x="4155238" y="5472310"/>
              <a:ext cx="173175" cy="17316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V="1">
              <a:off x="4219331" y="5966841"/>
              <a:ext cx="0" cy="338036"/>
            </a:xfrm>
            <a:prstGeom prst="straightConnector1">
              <a:avLst/>
            </a:prstGeom>
            <a:ln w="381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4399576" y="5171218"/>
            <a:ext cx="433570" cy="1441942"/>
            <a:chOff x="4399576" y="5171218"/>
            <a:chExt cx="433570" cy="1441942"/>
          </a:xfrm>
        </p:grpSpPr>
        <p:sp>
          <p:nvSpPr>
            <p:cNvPr id="34" name="TextBox 33"/>
            <p:cNvSpPr txBox="1"/>
            <p:nvPr/>
          </p:nvSpPr>
          <p:spPr>
            <a:xfrm>
              <a:off x="4399576" y="6243828"/>
              <a:ext cx="433570" cy="369332"/>
            </a:xfrm>
            <a:prstGeom prst="rect">
              <a:avLst/>
            </a:prstGeom>
            <a:noFill/>
          </p:spPr>
          <p:txBody>
            <a:bodyPr wrap="none" rtlCol="0">
              <a:spAutoFit/>
            </a:bodyPr>
            <a:lstStyle/>
            <a:p>
              <a:r>
                <a:rPr lang="en-US" dirty="0" smtClean="0">
                  <a:solidFill>
                    <a:srgbClr val="0000FF"/>
                  </a:solidFill>
                  <a:latin typeface="Symbol" charset="2"/>
                  <a:cs typeface="Symbol" charset="2"/>
                </a:rPr>
                <a:t>q</a:t>
              </a:r>
              <a:r>
                <a:rPr lang="en-US" baseline="30000" dirty="0" smtClean="0">
                  <a:solidFill>
                    <a:srgbClr val="0000FF"/>
                  </a:solidFill>
                  <a:cs typeface="Symbol" charset="2"/>
                </a:rPr>
                <a:t>(</a:t>
              </a:r>
              <a:r>
                <a:rPr lang="en-US" baseline="30000" dirty="0" err="1" smtClean="0">
                  <a:solidFill>
                    <a:srgbClr val="0000FF"/>
                  </a:solidFill>
                  <a:cs typeface="Symbol" charset="2"/>
                </a:rPr>
                <a:t>i</a:t>
              </a:r>
              <a:r>
                <a:rPr lang="en-US" baseline="30000" dirty="0" smtClean="0">
                  <a:solidFill>
                    <a:srgbClr val="0000FF"/>
                  </a:solidFill>
                  <a:cs typeface="Symbol" charset="2"/>
                </a:rPr>
                <a:t>)</a:t>
              </a:r>
              <a:endParaRPr lang="en-US" baseline="30000" dirty="0">
                <a:solidFill>
                  <a:srgbClr val="0000FF"/>
                </a:solidFill>
                <a:cs typeface="Symbol" charset="2"/>
              </a:endParaRPr>
            </a:p>
          </p:txBody>
        </p:sp>
        <p:sp>
          <p:nvSpPr>
            <p:cNvPr id="52" name="Oval 51"/>
            <p:cNvSpPr/>
            <p:nvPr/>
          </p:nvSpPr>
          <p:spPr>
            <a:xfrm>
              <a:off x="4496795" y="5171218"/>
              <a:ext cx="173175" cy="173164"/>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4561051" y="5973756"/>
              <a:ext cx="0" cy="338036"/>
            </a:xfrm>
            <a:prstGeom prst="straightConnector1">
              <a:avLst/>
            </a:prstGeom>
            <a:ln w="3810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817511" y="4329474"/>
            <a:ext cx="343326" cy="2286001"/>
            <a:chOff x="4817511" y="4329474"/>
            <a:chExt cx="343326" cy="2286001"/>
          </a:xfrm>
        </p:grpSpPr>
        <p:sp>
          <p:nvSpPr>
            <p:cNvPr id="48" name="TextBox 47"/>
            <p:cNvSpPr txBox="1"/>
            <p:nvPr/>
          </p:nvSpPr>
          <p:spPr>
            <a:xfrm>
              <a:off x="4817511" y="6246143"/>
              <a:ext cx="343326" cy="369332"/>
            </a:xfrm>
            <a:prstGeom prst="rect">
              <a:avLst/>
            </a:prstGeom>
            <a:noFill/>
          </p:spPr>
          <p:txBody>
            <a:bodyPr wrap="none" rtlCol="0">
              <a:spAutoFit/>
            </a:bodyPr>
            <a:lstStyle/>
            <a:p>
              <a:r>
                <a:rPr lang="en-US" dirty="0" smtClean="0">
                  <a:solidFill>
                    <a:srgbClr val="FF0000"/>
                  </a:solidFill>
                  <a:latin typeface="Symbol" charset="2"/>
                  <a:cs typeface="Symbol" charset="2"/>
                </a:rPr>
                <a:t>q</a:t>
              </a:r>
              <a:r>
                <a:rPr lang="en-US" baseline="30000" dirty="0" smtClean="0">
                  <a:solidFill>
                    <a:srgbClr val="FF0000"/>
                  </a:solidFill>
                  <a:cs typeface="Symbol" charset="2"/>
                </a:rPr>
                <a:t>’</a:t>
              </a:r>
              <a:endParaRPr lang="en-US" baseline="30000" dirty="0">
                <a:solidFill>
                  <a:srgbClr val="FF0000"/>
                </a:solidFill>
                <a:cs typeface="Symbol" charset="2"/>
              </a:endParaRPr>
            </a:p>
          </p:txBody>
        </p:sp>
        <p:sp>
          <p:nvSpPr>
            <p:cNvPr id="53" name="Oval 52"/>
            <p:cNvSpPr/>
            <p:nvPr/>
          </p:nvSpPr>
          <p:spPr>
            <a:xfrm>
              <a:off x="4903348" y="4329474"/>
              <a:ext cx="173175" cy="17316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4967441" y="5976071"/>
              <a:ext cx="0" cy="338036"/>
            </a:xfrm>
            <a:prstGeom prst="straightConnector1">
              <a:avLst/>
            </a:prstGeom>
            <a:ln w="381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42517" y="184630"/>
            <a:ext cx="5161389" cy="461665"/>
          </a:xfrm>
          <a:prstGeom prst="rect">
            <a:avLst/>
          </a:prstGeom>
          <a:noFill/>
        </p:spPr>
        <p:txBody>
          <a:bodyPr wrap="none" rtlCol="0">
            <a:spAutoFit/>
          </a:bodyPr>
          <a:lstStyle/>
          <a:p>
            <a:r>
              <a:rPr lang="en-US" sz="2400" b="1" dirty="0" smtClean="0"/>
              <a:t>METROPOLIS-HASTINGS ALGORITHM II</a:t>
            </a:r>
            <a:endParaRPr lang="en-US" sz="2400" b="1" baseline="30000" dirty="0" smtClean="0">
              <a:solidFill>
                <a:srgbClr val="008000"/>
              </a:solidFill>
            </a:endParaRPr>
          </a:p>
        </p:txBody>
      </p:sp>
    </p:spTree>
    <p:extLst>
      <p:ext uri="{BB962C8B-B14F-4D97-AF65-F5344CB8AC3E}">
        <p14:creationId xmlns:p14="http://schemas.microsoft.com/office/powerpoint/2010/main" val="2007771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3914" y="1062149"/>
            <a:ext cx="2596284" cy="1323439"/>
          </a:xfrm>
          <a:prstGeom prst="rect">
            <a:avLst/>
          </a:prstGeom>
        </p:spPr>
        <p:txBody>
          <a:bodyPr wrap="none">
            <a:spAutoFit/>
          </a:bodyPr>
          <a:lstStyle/>
          <a:p>
            <a:r>
              <a:rPr lang="en-US" sz="1600" dirty="0" smtClean="0">
                <a:solidFill>
                  <a:srgbClr val="0000FF"/>
                </a:solidFill>
              </a:rPr>
              <a:t>Example II [1D]:</a:t>
            </a:r>
          </a:p>
          <a:p>
            <a:pPr marL="342900" indent="-342900">
              <a:buFont typeface="Arial"/>
              <a:buChar char="•"/>
            </a:pPr>
            <a:r>
              <a:rPr lang="en-US" sz="1600" dirty="0" smtClean="0"/>
              <a:t>target distribution: </a:t>
            </a:r>
          </a:p>
          <a:p>
            <a:r>
              <a:rPr lang="en-US" sz="1600" dirty="0"/>
              <a:t> </a:t>
            </a:r>
            <a:r>
              <a:rPr lang="en-US" sz="1600" dirty="0" smtClean="0"/>
              <a:t>     Gaussian </a:t>
            </a:r>
            <a:r>
              <a:rPr lang="en-US" sz="1600" dirty="0"/>
              <a:t>with p</a:t>
            </a:r>
            <a:r>
              <a:rPr lang="en-US" sz="1600" dirty="0" smtClean="0"/>
              <a:t>* ~ N(0,1)</a:t>
            </a:r>
          </a:p>
          <a:p>
            <a:pPr marL="342900" indent="-342900">
              <a:buFont typeface="Arial"/>
              <a:buChar char="•"/>
            </a:pPr>
            <a:r>
              <a:rPr lang="en-US" sz="1600" dirty="0" smtClean="0"/>
              <a:t>proposal distribution: </a:t>
            </a:r>
          </a:p>
          <a:p>
            <a:r>
              <a:rPr lang="en-US" sz="1600" dirty="0"/>
              <a:t> </a:t>
            </a:r>
            <a:r>
              <a:rPr lang="en-US" sz="1600" dirty="0" smtClean="0"/>
              <a:t>     Gaussian </a:t>
            </a:r>
            <a:r>
              <a:rPr lang="en-US" sz="1600" dirty="0"/>
              <a:t>with q</a:t>
            </a:r>
            <a:r>
              <a:rPr lang="en-US" sz="1600" dirty="0" smtClean="0"/>
              <a:t> </a:t>
            </a:r>
            <a:r>
              <a:rPr lang="en-US" sz="1600" dirty="0"/>
              <a:t>~ N(0</a:t>
            </a:r>
            <a:r>
              <a:rPr lang="en-US" sz="1600" dirty="0" smtClean="0"/>
              <a:t>,</a:t>
            </a:r>
            <a:r>
              <a:rPr lang="en-US" sz="1600" dirty="0" smtClean="0">
                <a:latin typeface="Symbol" charset="2"/>
                <a:cs typeface="Symbol" charset="2"/>
              </a:rPr>
              <a:t>s</a:t>
            </a:r>
            <a:r>
              <a:rPr lang="en-US" sz="1600" baseline="30000" dirty="0" smtClean="0"/>
              <a:t>2</a:t>
            </a:r>
            <a:r>
              <a:rPr lang="en-US" sz="1600" dirty="0" smtClean="0"/>
              <a:t>)</a:t>
            </a:r>
            <a:endParaRPr lang="en-US" sz="1600" dirty="0"/>
          </a:p>
        </p:txBody>
      </p:sp>
      <p:grpSp>
        <p:nvGrpSpPr>
          <p:cNvPr id="6" name="Group 5"/>
          <p:cNvGrpSpPr/>
          <p:nvPr/>
        </p:nvGrpSpPr>
        <p:grpSpPr>
          <a:xfrm>
            <a:off x="0" y="3503621"/>
            <a:ext cx="4511243" cy="2892270"/>
            <a:chOff x="0" y="3503621"/>
            <a:chExt cx="4511243" cy="2892270"/>
          </a:xfrm>
        </p:grpSpPr>
        <p:pic>
          <p:nvPicPr>
            <p:cNvPr id="2" name="Picture 1"/>
            <p:cNvPicPr>
              <a:picLocks noChangeAspect="1"/>
            </p:cNvPicPr>
            <p:nvPr/>
          </p:nvPicPr>
          <p:blipFill>
            <a:blip r:embed="rId3"/>
            <a:stretch>
              <a:fillRect/>
            </a:stretch>
          </p:blipFill>
          <p:spPr>
            <a:xfrm>
              <a:off x="0" y="3802601"/>
              <a:ext cx="4511243" cy="2593290"/>
            </a:xfrm>
            <a:prstGeom prst="rect">
              <a:avLst/>
            </a:prstGeom>
          </p:spPr>
        </p:pic>
        <p:sp>
          <p:nvSpPr>
            <p:cNvPr id="12" name="Rectangle 11"/>
            <p:cNvSpPr/>
            <p:nvPr/>
          </p:nvSpPr>
          <p:spPr>
            <a:xfrm>
              <a:off x="1184388" y="3503621"/>
              <a:ext cx="2114381" cy="338554"/>
            </a:xfrm>
            <a:prstGeom prst="rect">
              <a:avLst/>
            </a:prstGeom>
          </p:spPr>
          <p:txBody>
            <a:bodyPr wrap="none">
              <a:spAutoFit/>
            </a:bodyPr>
            <a:lstStyle/>
            <a:p>
              <a:r>
                <a:rPr lang="en-US" sz="1600" dirty="0">
                  <a:solidFill>
                    <a:srgbClr val="FF0000"/>
                  </a:solidFill>
                  <a:latin typeface="Symbol" charset="2"/>
                  <a:cs typeface="Symbol" charset="2"/>
                </a:rPr>
                <a:t>s</a:t>
              </a:r>
              <a:r>
                <a:rPr lang="en-US" sz="1600" dirty="0" smtClean="0">
                  <a:solidFill>
                    <a:srgbClr val="FF0000"/>
                  </a:solidFill>
                </a:rPr>
                <a:t>=0.1, 98% acceptance</a:t>
              </a:r>
              <a:endParaRPr lang="en-US" sz="1600" dirty="0">
                <a:solidFill>
                  <a:srgbClr val="FF0000"/>
                </a:solidFill>
              </a:endParaRPr>
            </a:p>
          </p:txBody>
        </p:sp>
      </p:grpSp>
      <p:grpSp>
        <p:nvGrpSpPr>
          <p:cNvPr id="8" name="Group 7"/>
          <p:cNvGrpSpPr/>
          <p:nvPr/>
        </p:nvGrpSpPr>
        <p:grpSpPr>
          <a:xfrm>
            <a:off x="4704128" y="3555886"/>
            <a:ext cx="4439872" cy="2882359"/>
            <a:chOff x="4704128" y="3555886"/>
            <a:chExt cx="4439872" cy="2882359"/>
          </a:xfrm>
        </p:grpSpPr>
        <p:pic>
          <p:nvPicPr>
            <p:cNvPr id="13" name="Picture 12"/>
            <p:cNvPicPr>
              <a:picLocks noChangeAspect="1"/>
            </p:cNvPicPr>
            <p:nvPr/>
          </p:nvPicPr>
          <p:blipFill>
            <a:blip r:embed="rId4"/>
            <a:stretch>
              <a:fillRect/>
            </a:stretch>
          </p:blipFill>
          <p:spPr>
            <a:xfrm>
              <a:off x="4704128" y="3849211"/>
              <a:ext cx="4439872" cy="2589034"/>
            </a:xfrm>
            <a:prstGeom prst="rect">
              <a:avLst/>
            </a:prstGeom>
          </p:spPr>
        </p:pic>
        <p:sp>
          <p:nvSpPr>
            <p:cNvPr id="14" name="Rectangle 13"/>
            <p:cNvSpPr/>
            <p:nvPr/>
          </p:nvSpPr>
          <p:spPr>
            <a:xfrm>
              <a:off x="5838490" y="3555886"/>
              <a:ext cx="1958589" cy="338554"/>
            </a:xfrm>
            <a:prstGeom prst="rect">
              <a:avLst/>
            </a:prstGeom>
          </p:spPr>
          <p:txBody>
            <a:bodyPr wrap="none">
              <a:spAutoFit/>
            </a:bodyPr>
            <a:lstStyle/>
            <a:p>
              <a:r>
                <a:rPr lang="en-US" sz="1600" dirty="0" smtClean="0">
                  <a:solidFill>
                    <a:srgbClr val="FF0000"/>
                  </a:solidFill>
                  <a:latin typeface="Symbol" charset="2"/>
                  <a:cs typeface="Symbol" charset="2"/>
                </a:rPr>
                <a:t>s</a:t>
              </a:r>
              <a:r>
                <a:rPr lang="en-US" sz="1600" dirty="0" smtClean="0">
                  <a:solidFill>
                    <a:srgbClr val="FF0000"/>
                  </a:solidFill>
                </a:rPr>
                <a:t>=25, 5% acceptance</a:t>
              </a:r>
              <a:endParaRPr lang="en-US" sz="1600" dirty="0">
                <a:solidFill>
                  <a:srgbClr val="FF0000"/>
                </a:solidFill>
              </a:endParaRPr>
            </a:p>
          </p:txBody>
        </p:sp>
      </p:grpSp>
      <p:grpSp>
        <p:nvGrpSpPr>
          <p:cNvPr id="5" name="Group 4"/>
          <p:cNvGrpSpPr/>
          <p:nvPr/>
        </p:nvGrpSpPr>
        <p:grpSpPr>
          <a:xfrm>
            <a:off x="828886" y="339473"/>
            <a:ext cx="8315114" cy="6407130"/>
            <a:chOff x="828886" y="339473"/>
            <a:chExt cx="8315114" cy="6407130"/>
          </a:xfrm>
        </p:grpSpPr>
        <p:grpSp>
          <p:nvGrpSpPr>
            <p:cNvPr id="4" name="Group 3"/>
            <p:cNvGrpSpPr/>
            <p:nvPr/>
          </p:nvGrpSpPr>
          <p:grpSpPr>
            <a:xfrm>
              <a:off x="3781198" y="339473"/>
              <a:ext cx="5362802" cy="3335860"/>
              <a:chOff x="3781198" y="339473"/>
              <a:chExt cx="5362802" cy="3335860"/>
            </a:xfrm>
          </p:grpSpPr>
          <p:pic>
            <p:nvPicPr>
              <p:cNvPr id="7" name="Picture 6"/>
              <p:cNvPicPr>
                <a:picLocks noChangeAspect="1"/>
              </p:cNvPicPr>
              <p:nvPr/>
            </p:nvPicPr>
            <p:blipFill>
              <a:blip r:embed="rId5"/>
              <a:stretch>
                <a:fillRect/>
              </a:stretch>
            </p:blipFill>
            <p:spPr>
              <a:xfrm>
                <a:off x="3781198" y="581896"/>
                <a:ext cx="5362802" cy="3093437"/>
              </a:xfrm>
              <a:prstGeom prst="rect">
                <a:avLst/>
              </a:prstGeom>
            </p:spPr>
          </p:pic>
          <p:sp>
            <p:nvSpPr>
              <p:cNvPr id="11" name="TextBox 10"/>
              <p:cNvSpPr txBox="1"/>
              <p:nvPr/>
            </p:nvSpPr>
            <p:spPr>
              <a:xfrm>
                <a:off x="5844155" y="339473"/>
                <a:ext cx="2114381" cy="338554"/>
              </a:xfrm>
              <a:prstGeom prst="rect">
                <a:avLst/>
              </a:prstGeom>
              <a:noFill/>
            </p:spPr>
            <p:txBody>
              <a:bodyPr wrap="none" rtlCol="0">
                <a:spAutoFit/>
              </a:bodyPr>
              <a:lstStyle/>
              <a:p>
                <a:r>
                  <a:rPr lang="en-US" sz="1600" dirty="0" smtClean="0">
                    <a:solidFill>
                      <a:srgbClr val="FF0000"/>
                    </a:solidFill>
                    <a:latin typeface="Symbol" charset="2"/>
                    <a:cs typeface="Symbol" charset="2"/>
                  </a:rPr>
                  <a:t>s</a:t>
                </a:r>
                <a:r>
                  <a:rPr lang="en-US" sz="1600" dirty="0" smtClean="0">
                    <a:solidFill>
                      <a:srgbClr val="FF0000"/>
                    </a:solidFill>
                  </a:rPr>
                  <a:t>=2.3, 44% acceptance</a:t>
                </a:r>
                <a:endParaRPr lang="en-US" sz="1600" dirty="0">
                  <a:solidFill>
                    <a:srgbClr val="FF0000"/>
                  </a:solidFill>
                </a:endParaRPr>
              </a:p>
            </p:txBody>
          </p:sp>
        </p:grpSp>
        <p:sp>
          <p:nvSpPr>
            <p:cNvPr id="15" name="Rectangle 14"/>
            <p:cNvSpPr/>
            <p:nvPr/>
          </p:nvSpPr>
          <p:spPr>
            <a:xfrm>
              <a:off x="828886" y="6438826"/>
              <a:ext cx="7182901" cy="307777"/>
            </a:xfrm>
            <a:prstGeom prst="rect">
              <a:avLst/>
            </a:prstGeom>
          </p:spPr>
          <p:txBody>
            <a:bodyPr wrap="none">
              <a:spAutoFit/>
            </a:bodyPr>
            <a:lstStyle/>
            <a:p>
              <a:r>
                <a:rPr lang="en-US" sz="1400" dirty="0" smtClean="0">
                  <a:solidFill>
                    <a:srgbClr val="008000"/>
                  </a:solidFill>
                </a:rPr>
                <a:t>Rosenthal, Statistics in Action. A Canadian Outlook, Ed. J.F. Lawless, Chapman &amp; Hall/CRC (2014) </a:t>
              </a:r>
            </a:p>
          </p:txBody>
        </p:sp>
      </p:grpSp>
      <p:sp>
        <p:nvSpPr>
          <p:cNvPr id="16" name="TextBox 15"/>
          <p:cNvSpPr txBox="1"/>
          <p:nvPr/>
        </p:nvSpPr>
        <p:spPr>
          <a:xfrm>
            <a:off x="380887" y="184630"/>
            <a:ext cx="5243443" cy="461665"/>
          </a:xfrm>
          <a:prstGeom prst="rect">
            <a:avLst/>
          </a:prstGeom>
          <a:noFill/>
        </p:spPr>
        <p:txBody>
          <a:bodyPr wrap="none" rtlCol="0">
            <a:spAutoFit/>
          </a:bodyPr>
          <a:lstStyle/>
          <a:p>
            <a:r>
              <a:rPr lang="en-US" sz="2400" b="1" dirty="0" smtClean="0"/>
              <a:t>METROPOLIS-HASTINGS ALGORITHM III</a:t>
            </a:r>
            <a:endParaRPr lang="en-US" sz="2400" b="1" baseline="30000" dirty="0" smtClean="0">
              <a:solidFill>
                <a:srgbClr val="008000"/>
              </a:solidFill>
            </a:endParaRPr>
          </a:p>
        </p:txBody>
      </p:sp>
    </p:spTree>
    <p:extLst>
      <p:ext uri="{BB962C8B-B14F-4D97-AF65-F5344CB8AC3E}">
        <p14:creationId xmlns:p14="http://schemas.microsoft.com/office/powerpoint/2010/main" val="3033246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4302981" cy="461665"/>
          </a:xfrm>
          <a:prstGeom prst="rect">
            <a:avLst/>
          </a:prstGeom>
          <a:noFill/>
        </p:spPr>
        <p:txBody>
          <a:bodyPr wrap="none" rtlCol="0">
            <a:spAutoFit/>
          </a:bodyPr>
          <a:lstStyle/>
          <a:p>
            <a:r>
              <a:rPr lang="en-US" sz="2400" b="1" dirty="0" smtClean="0"/>
              <a:t>EXAMPLE: COUNTING PROBLEM</a:t>
            </a:r>
          </a:p>
        </p:txBody>
      </p:sp>
      <p:sp>
        <p:nvSpPr>
          <p:cNvPr id="3" name="TextBox 2"/>
          <p:cNvSpPr txBox="1"/>
          <p:nvPr/>
        </p:nvSpPr>
        <p:spPr>
          <a:xfrm>
            <a:off x="662749" y="787030"/>
            <a:ext cx="8446733" cy="1323439"/>
          </a:xfrm>
          <a:prstGeom prst="rect">
            <a:avLst/>
          </a:prstGeom>
          <a:noFill/>
        </p:spPr>
        <p:txBody>
          <a:bodyPr wrap="square" rtlCol="0">
            <a:spAutoFit/>
          </a:bodyPr>
          <a:lstStyle/>
          <a:p>
            <a:pPr marL="342900" indent="-342900">
              <a:buFont typeface="Arial"/>
              <a:buChar char="•"/>
            </a:pPr>
            <a:r>
              <a:rPr lang="en-US" sz="1600" dirty="0"/>
              <a:t>y</a:t>
            </a:r>
            <a:r>
              <a:rPr lang="en-US" sz="1600" dirty="0" smtClean="0"/>
              <a:t>ou observe in a measurement </a:t>
            </a:r>
            <a:r>
              <a:rPr lang="en-US" sz="1600" dirty="0" err="1" smtClean="0">
                <a:solidFill>
                  <a:srgbClr val="0000FF"/>
                </a:solidFill>
              </a:rPr>
              <a:t>obstot</a:t>
            </a:r>
            <a:r>
              <a:rPr lang="en-US" sz="1600" dirty="0" smtClean="0">
                <a:solidFill>
                  <a:srgbClr val="0000FF"/>
                </a:solidFill>
              </a:rPr>
              <a:t>=60 </a:t>
            </a:r>
            <a:r>
              <a:rPr lang="en-US" sz="1600" dirty="0" smtClean="0"/>
              <a:t>counts; subsequently, you do a background run and observe </a:t>
            </a:r>
            <a:r>
              <a:rPr lang="en-US" sz="1600" dirty="0" err="1" smtClean="0">
                <a:solidFill>
                  <a:srgbClr val="0000FF"/>
                </a:solidFill>
              </a:rPr>
              <a:t>obsbkg</a:t>
            </a:r>
            <a:r>
              <a:rPr lang="en-US" sz="1600" dirty="0" smtClean="0">
                <a:solidFill>
                  <a:srgbClr val="0000FF"/>
                </a:solidFill>
              </a:rPr>
              <a:t>=30 </a:t>
            </a:r>
            <a:r>
              <a:rPr lang="en-US" sz="1600" dirty="0" smtClean="0"/>
              <a:t>counts for the same running time </a:t>
            </a:r>
          </a:p>
          <a:p>
            <a:r>
              <a:rPr lang="en-US" sz="1600" dirty="0" smtClean="0"/>
              <a:t>       but without signal source</a:t>
            </a:r>
          </a:p>
          <a:p>
            <a:endParaRPr lang="en-US" sz="1600" dirty="0" smtClean="0"/>
          </a:p>
          <a:p>
            <a:r>
              <a:rPr lang="en-US" sz="1600" dirty="0"/>
              <a:t> </a:t>
            </a:r>
            <a:r>
              <a:rPr lang="en-US" sz="1600" dirty="0" smtClean="0"/>
              <a:t>      what is the best estimate for the </a:t>
            </a:r>
            <a:r>
              <a:rPr lang="en-US" sz="1600" dirty="0" smtClean="0">
                <a:solidFill>
                  <a:srgbClr val="FF0000"/>
                </a:solidFill>
              </a:rPr>
              <a:t>true</a:t>
            </a:r>
            <a:r>
              <a:rPr lang="en-US" sz="1600" dirty="0" smtClean="0"/>
              <a:t> signal counts?</a:t>
            </a:r>
            <a:endParaRPr lang="en-US" sz="1600" dirty="0"/>
          </a:p>
        </p:txBody>
      </p:sp>
      <p:sp>
        <p:nvSpPr>
          <p:cNvPr id="4" name="TextBox 3"/>
          <p:cNvSpPr txBox="1"/>
          <p:nvPr/>
        </p:nvSpPr>
        <p:spPr>
          <a:xfrm>
            <a:off x="688156" y="2132278"/>
            <a:ext cx="7934684" cy="1077218"/>
          </a:xfrm>
          <a:prstGeom prst="rect">
            <a:avLst/>
          </a:prstGeom>
          <a:noFill/>
        </p:spPr>
        <p:txBody>
          <a:bodyPr wrap="none" rtlCol="0">
            <a:spAutoFit/>
          </a:bodyPr>
          <a:lstStyle/>
          <a:p>
            <a:pPr marL="285750" indent="-285750">
              <a:buFont typeface="Arial"/>
              <a:buChar char="•"/>
            </a:pPr>
            <a:r>
              <a:rPr lang="en-US" sz="1600" dirty="0"/>
              <a:t>n</a:t>
            </a:r>
            <a:r>
              <a:rPr lang="en-US" sz="1600" dirty="0" smtClean="0"/>
              <a:t>ote: </a:t>
            </a:r>
            <a:r>
              <a:rPr lang="en-US" sz="1600" dirty="0" smtClean="0">
                <a:solidFill>
                  <a:srgbClr val="FF0000"/>
                </a:solidFill>
              </a:rPr>
              <a:t>observed</a:t>
            </a:r>
            <a:r>
              <a:rPr lang="en-US" sz="1600" dirty="0" smtClean="0"/>
              <a:t> number of counts ≠ </a:t>
            </a:r>
            <a:r>
              <a:rPr lang="en-US" sz="1600" dirty="0" smtClean="0">
                <a:solidFill>
                  <a:srgbClr val="FF0000"/>
                </a:solidFill>
              </a:rPr>
              <a:t>true</a:t>
            </a:r>
            <a:r>
              <a:rPr lang="en-US" sz="1600" dirty="0" smtClean="0"/>
              <a:t> mean value of counts</a:t>
            </a:r>
          </a:p>
          <a:p>
            <a:r>
              <a:rPr lang="en-US" sz="1600" dirty="0" smtClean="0"/>
              <a:t>      [</a:t>
            </a:r>
            <a:r>
              <a:rPr lang="en-US" sz="1600" dirty="0"/>
              <a:t>the observed value </a:t>
            </a:r>
            <a:r>
              <a:rPr lang="en-US" sz="1600" dirty="0" smtClean="0"/>
              <a:t>is especially a poor </a:t>
            </a:r>
            <a:r>
              <a:rPr lang="en-US" sz="1600" dirty="0"/>
              <a:t>estimate of the true </a:t>
            </a:r>
            <a:r>
              <a:rPr lang="en-US" sz="1600" dirty="0" smtClean="0"/>
              <a:t>value when </a:t>
            </a:r>
            <a:r>
              <a:rPr lang="en-US" sz="1600" dirty="0"/>
              <a:t>the </a:t>
            </a:r>
            <a:r>
              <a:rPr lang="en-US" sz="1600" dirty="0" smtClean="0"/>
              <a:t>experimental </a:t>
            </a:r>
          </a:p>
          <a:p>
            <a:r>
              <a:rPr lang="en-US" sz="1600" dirty="0"/>
              <a:t> </a:t>
            </a:r>
            <a:r>
              <a:rPr lang="en-US" sz="1600" dirty="0" smtClean="0"/>
              <a:t>      uncertainty </a:t>
            </a:r>
            <a:r>
              <a:rPr lang="en-US" sz="1600" dirty="0"/>
              <a:t>is of the same order as the </a:t>
            </a:r>
            <a:r>
              <a:rPr lang="en-US" sz="1600"/>
              <a:t>intrinsic </a:t>
            </a:r>
            <a:r>
              <a:rPr lang="en-US" sz="1600" smtClean="0"/>
              <a:t>variance] </a:t>
            </a:r>
            <a:endParaRPr lang="en-US" sz="1600" dirty="0"/>
          </a:p>
          <a:p>
            <a:pPr marL="285750" indent="-285750">
              <a:buFont typeface="Arial"/>
              <a:buChar char="•"/>
            </a:pPr>
            <a:endParaRPr lang="en-US" sz="1600" dirty="0"/>
          </a:p>
        </p:txBody>
      </p:sp>
      <p:grpSp>
        <p:nvGrpSpPr>
          <p:cNvPr id="6" name="Group 5"/>
          <p:cNvGrpSpPr/>
          <p:nvPr/>
        </p:nvGrpSpPr>
        <p:grpSpPr>
          <a:xfrm>
            <a:off x="658585" y="3044712"/>
            <a:ext cx="6694716" cy="3660888"/>
            <a:chOff x="658584" y="3463812"/>
            <a:chExt cx="7103819" cy="3044579"/>
          </a:xfrm>
        </p:grpSpPr>
        <p:sp>
          <p:nvSpPr>
            <p:cNvPr id="5" name="TextBox 4"/>
            <p:cNvSpPr txBox="1"/>
            <p:nvPr/>
          </p:nvSpPr>
          <p:spPr>
            <a:xfrm>
              <a:off x="658584" y="3494049"/>
              <a:ext cx="4958638" cy="281559"/>
            </a:xfrm>
            <a:prstGeom prst="rect">
              <a:avLst/>
            </a:prstGeom>
            <a:noFill/>
          </p:spPr>
          <p:txBody>
            <a:bodyPr wrap="none" rtlCol="0">
              <a:spAutoFit/>
            </a:bodyPr>
            <a:lstStyle/>
            <a:p>
              <a:r>
                <a:rPr lang="en-US" sz="1600" dirty="0" smtClean="0"/>
                <a:t>      starting point of the analysis, designing the model:</a:t>
              </a:r>
              <a:endParaRPr lang="en-US" sz="1600" dirty="0"/>
            </a:p>
          </p:txBody>
        </p:sp>
        <p:sp>
          <p:nvSpPr>
            <p:cNvPr id="7" name="TextBox 6"/>
            <p:cNvSpPr txBox="1"/>
            <p:nvPr/>
          </p:nvSpPr>
          <p:spPr>
            <a:xfrm>
              <a:off x="1298690" y="3958206"/>
              <a:ext cx="5348370" cy="486329"/>
            </a:xfrm>
            <a:prstGeom prst="rect">
              <a:avLst/>
            </a:prstGeom>
            <a:noFill/>
          </p:spPr>
          <p:txBody>
            <a:bodyPr wrap="none" rtlCol="0">
              <a:spAutoFit/>
            </a:bodyPr>
            <a:lstStyle/>
            <a:p>
              <a:pPr marL="342900" indent="-342900">
                <a:buFont typeface="Arial"/>
                <a:buChar char="•"/>
              </a:pPr>
              <a:r>
                <a:rPr lang="en-US" sz="1600" dirty="0" smtClean="0"/>
                <a:t>true total counts </a:t>
              </a:r>
            </a:p>
            <a:p>
              <a:r>
                <a:rPr lang="en-US" sz="1600" dirty="0"/>
                <a:t> </a:t>
              </a:r>
              <a:r>
                <a:rPr lang="en-US" sz="1600" dirty="0" smtClean="0"/>
                <a:t>      = true signal counts (s) + true background counts (</a:t>
              </a:r>
              <a:r>
                <a:rPr lang="en-US" sz="1600" dirty="0" err="1" smtClean="0"/>
                <a:t>bkg</a:t>
              </a:r>
              <a:r>
                <a:rPr lang="en-US" sz="1600" dirty="0" smtClean="0"/>
                <a:t>)  </a:t>
              </a:r>
              <a:endParaRPr lang="en-US" sz="1600" dirty="0"/>
            </a:p>
          </p:txBody>
        </p:sp>
        <p:sp>
          <p:nvSpPr>
            <p:cNvPr id="26" name="Rectangle 25"/>
            <p:cNvSpPr/>
            <p:nvPr/>
          </p:nvSpPr>
          <p:spPr>
            <a:xfrm>
              <a:off x="854225" y="3463812"/>
              <a:ext cx="6908178" cy="3044579"/>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8" name="Group 7"/>
          <p:cNvGrpSpPr/>
          <p:nvPr/>
        </p:nvGrpSpPr>
        <p:grpSpPr>
          <a:xfrm>
            <a:off x="1238521" y="4357038"/>
            <a:ext cx="5675042" cy="2243787"/>
            <a:chOff x="1238521" y="4357038"/>
            <a:chExt cx="5675042" cy="2243787"/>
          </a:xfrm>
        </p:grpSpPr>
        <p:sp>
          <p:nvSpPr>
            <p:cNvPr id="20" name="TextBox 19"/>
            <p:cNvSpPr txBox="1"/>
            <p:nvPr/>
          </p:nvSpPr>
          <p:spPr>
            <a:xfrm>
              <a:off x="1238521" y="4357038"/>
              <a:ext cx="5237331" cy="584776"/>
            </a:xfrm>
            <a:prstGeom prst="rect">
              <a:avLst/>
            </a:prstGeom>
            <a:noFill/>
          </p:spPr>
          <p:txBody>
            <a:bodyPr wrap="none" rtlCol="0">
              <a:spAutoFit/>
            </a:bodyPr>
            <a:lstStyle/>
            <a:p>
              <a:pPr marL="342900" indent="-342900">
                <a:buFont typeface="Arial"/>
                <a:buChar char="•"/>
              </a:pPr>
              <a:r>
                <a:rPr lang="en-US" sz="1600" dirty="0"/>
                <a:t>o</a:t>
              </a:r>
              <a:r>
                <a:rPr lang="en-US" sz="1600" dirty="0" smtClean="0"/>
                <a:t>bserved </a:t>
              </a:r>
              <a:r>
                <a:rPr lang="en-US" sz="1600" dirty="0" smtClean="0">
                  <a:solidFill>
                    <a:srgbClr val="0000FF"/>
                  </a:solidFill>
                </a:rPr>
                <a:t>total</a:t>
              </a:r>
              <a:r>
                <a:rPr lang="en-US" sz="1600" dirty="0" smtClean="0"/>
                <a:t> and </a:t>
              </a:r>
              <a:r>
                <a:rPr lang="en-US" sz="1600" dirty="0" smtClean="0">
                  <a:solidFill>
                    <a:srgbClr val="0000FF"/>
                  </a:solidFill>
                </a:rPr>
                <a:t>background</a:t>
              </a:r>
              <a:r>
                <a:rPr lang="en-US" sz="1600" dirty="0" smtClean="0"/>
                <a:t> counts are distributed as </a:t>
              </a:r>
            </a:p>
            <a:p>
              <a:r>
                <a:rPr lang="en-US" sz="1600" dirty="0"/>
                <a:t> </a:t>
              </a:r>
              <a:r>
                <a:rPr lang="en-US" sz="1600" dirty="0" smtClean="0"/>
                <a:t>      Poisson distributions:</a:t>
              </a:r>
              <a:endParaRPr lang="en-US" sz="1600" dirty="0"/>
            </a:p>
          </p:txBody>
        </p:sp>
        <p:cxnSp>
          <p:nvCxnSpPr>
            <p:cNvPr id="12" name="Straight Arrow Connector 11"/>
            <p:cNvCxnSpPr/>
            <p:nvPr/>
          </p:nvCxnSpPr>
          <p:spPr>
            <a:xfrm flipH="1">
              <a:off x="2610856" y="6277558"/>
              <a:ext cx="1044704" cy="0"/>
            </a:xfrm>
            <a:prstGeom prst="straightConnector1">
              <a:avLst/>
            </a:prstGeom>
            <a:ln>
              <a:solidFill>
                <a:srgbClr val="FF0000"/>
              </a:solidFill>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811476" y="5202557"/>
              <a:ext cx="1044704" cy="0"/>
            </a:xfrm>
            <a:prstGeom prst="straightConnector1">
              <a:avLst/>
            </a:prstGeom>
            <a:ln>
              <a:solidFill>
                <a:srgbClr val="FF0000"/>
              </a:solidFill>
              <a:headEnd type="none"/>
              <a:tailEnd type="none" w="lg"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713104" y="5007837"/>
              <a:ext cx="1053293" cy="338554"/>
            </a:xfrm>
            <a:prstGeom prst="rect">
              <a:avLst/>
            </a:prstGeom>
            <a:noFill/>
          </p:spPr>
          <p:txBody>
            <a:bodyPr wrap="none" rtlCol="0">
              <a:spAutoFit/>
            </a:bodyPr>
            <a:lstStyle/>
            <a:p>
              <a:r>
                <a:rPr lang="en-US" sz="1600" dirty="0">
                  <a:solidFill>
                    <a:srgbClr val="FF0000"/>
                  </a:solidFill>
                </a:rPr>
                <a:t>t</a:t>
              </a:r>
              <a:r>
                <a:rPr lang="en-US" sz="1600" dirty="0" smtClean="0">
                  <a:solidFill>
                    <a:srgbClr val="FF0000"/>
                  </a:solidFill>
                </a:rPr>
                <a:t>rue mean</a:t>
              </a:r>
              <a:endParaRPr lang="en-US" sz="1600" dirty="0">
                <a:solidFill>
                  <a:srgbClr val="FF0000"/>
                </a:solidFill>
              </a:endParaRPr>
            </a:p>
          </p:txBody>
        </p:sp>
        <p:cxnSp>
          <p:nvCxnSpPr>
            <p:cNvPr id="21" name="Straight Arrow Connector 20"/>
            <p:cNvCxnSpPr/>
            <p:nvPr/>
          </p:nvCxnSpPr>
          <p:spPr>
            <a:xfrm flipV="1">
              <a:off x="3655560" y="6066128"/>
              <a:ext cx="0" cy="21143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3835922" y="5204879"/>
              <a:ext cx="7558" cy="19798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20687" y="6078828"/>
              <a:ext cx="957113" cy="338554"/>
            </a:xfrm>
            <a:prstGeom prst="rect">
              <a:avLst/>
            </a:prstGeom>
            <a:noFill/>
          </p:spPr>
          <p:txBody>
            <a:bodyPr wrap="none" rtlCol="0">
              <a:spAutoFit/>
            </a:bodyPr>
            <a:lstStyle/>
            <a:p>
              <a:r>
                <a:rPr lang="en-US" sz="1600" dirty="0" smtClean="0">
                  <a:solidFill>
                    <a:srgbClr val="FF0000"/>
                  </a:solidFill>
                </a:rPr>
                <a:t>observed</a:t>
              </a:r>
              <a:endParaRPr lang="en-US" sz="1600" dirty="0">
                <a:solidFill>
                  <a:srgbClr val="FF0000"/>
                </a:solidFill>
              </a:endParaRPr>
            </a:p>
          </p:txBody>
        </p:sp>
        <p:graphicFrame>
          <p:nvGraphicFramePr>
            <p:cNvPr id="27" name="Object 26"/>
            <p:cNvGraphicFramePr>
              <a:graphicFrameLocks noChangeAspect="1"/>
            </p:cNvGraphicFramePr>
            <p:nvPr>
              <p:extLst>
                <p:ext uri="{D42A27DB-BD31-4B8C-83A1-F6EECF244321}">
                  <p14:modId xmlns:p14="http://schemas.microsoft.com/office/powerpoint/2010/main" val="2566251814"/>
                </p:ext>
              </p:extLst>
            </p:nvPr>
          </p:nvGraphicFramePr>
          <p:xfrm>
            <a:off x="2273300" y="4826000"/>
            <a:ext cx="4640263" cy="1774825"/>
          </p:xfrm>
          <a:graphic>
            <a:graphicData uri="http://schemas.openxmlformats.org/presentationml/2006/ole">
              <mc:AlternateContent xmlns:mc="http://schemas.openxmlformats.org/markup-compatibility/2006">
                <mc:Choice xmlns:v="urn:schemas-microsoft-com:vml" Requires="v">
                  <p:oleObj spid="_x0000_s16439" name="Equation" r:id="rId3" imgW="2590800" imgH="990600" progId="Equation.3">
                    <p:embed/>
                  </p:oleObj>
                </mc:Choice>
                <mc:Fallback>
                  <p:oleObj name="Equation" r:id="rId3" imgW="2590800" imgH="990600" progId="Equation.3">
                    <p:embed/>
                    <p:pic>
                      <p:nvPicPr>
                        <p:cNvPr id="0" name=""/>
                        <p:cNvPicPr/>
                        <p:nvPr/>
                      </p:nvPicPr>
                      <p:blipFill>
                        <a:blip r:embed="rId4"/>
                        <a:stretch>
                          <a:fillRect/>
                        </a:stretch>
                      </p:blipFill>
                      <p:spPr>
                        <a:xfrm>
                          <a:off x="2273300" y="4826000"/>
                          <a:ext cx="4640263" cy="1774825"/>
                        </a:xfrm>
                        <a:prstGeom prst="rect">
                          <a:avLst/>
                        </a:prstGeom>
                      </p:spPr>
                    </p:pic>
                  </p:oleObj>
                </mc:Fallback>
              </mc:AlternateContent>
            </a:graphicData>
          </a:graphic>
        </p:graphicFrame>
      </p:grpSp>
    </p:spTree>
    <p:extLst>
      <p:ext uri="{BB962C8B-B14F-4D97-AF65-F5344CB8AC3E}">
        <p14:creationId xmlns:p14="http://schemas.microsoft.com/office/powerpoint/2010/main" val="670284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1609335" cy="461665"/>
          </a:xfrm>
          <a:prstGeom prst="rect">
            <a:avLst/>
          </a:prstGeom>
          <a:noFill/>
        </p:spPr>
        <p:txBody>
          <a:bodyPr wrap="none" rtlCol="0">
            <a:spAutoFit/>
          </a:bodyPr>
          <a:lstStyle/>
          <a:p>
            <a:r>
              <a:rPr lang="en-US" sz="2400" b="1" dirty="0" smtClean="0"/>
              <a:t>R and JAGS</a:t>
            </a:r>
          </a:p>
        </p:txBody>
      </p:sp>
      <p:sp>
        <p:nvSpPr>
          <p:cNvPr id="3" name="Rectangle 2"/>
          <p:cNvSpPr/>
          <p:nvPr/>
        </p:nvSpPr>
        <p:spPr>
          <a:xfrm>
            <a:off x="2534933" y="639945"/>
            <a:ext cx="6310617" cy="523220"/>
          </a:xfrm>
          <a:prstGeom prst="rect">
            <a:avLst/>
          </a:prstGeom>
        </p:spPr>
        <p:txBody>
          <a:bodyPr wrap="square">
            <a:spAutoFit/>
          </a:bodyPr>
          <a:lstStyle/>
          <a:p>
            <a:r>
              <a:rPr lang="en-US" sz="1400" dirty="0">
                <a:hlinkClick r:id="rId3"/>
              </a:rPr>
              <a:t>http://www.r-bloggers.com/getting-started-with-jags-rjags-and-bayesian-modelling</a:t>
            </a:r>
            <a:r>
              <a:rPr lang="en-US" sz="1400" dirty="0" smtClean="0">
                <a:hlinkClick r:id=""/>
              </a:rPr>
              <a:t>/</a:t>
            </a:r>
          </a:p>
          <a:p>
            <a:r>
              <a:rPr lang="en-US" sz="1400" dirty="0" smtClean="0">
                <a:hlinkClick r:id=""/>
              </a:rPr>
              <a:t>https</a:t>
            </a:r>
            <a:r>
              <a:rPr lang="en-US" sz="1400" dirty="0">
                <a:hlinkClick r:id="rId3"/>
              </a:rPr>
              <a:t>://cran.r-project.org/web/packages/rjags/</a:t>
            </a:r>
            <a:r>
              <a:rPr lang="en-US" sz="1400" dirty="0" smtClean="0">
                <a:hlinkClick r:id="rId3"/>
              </a:rPr>
              <a:t>rjags.pdf</a:t>
            </a:r>
            <a:r>
              <a:rPr lang="en-US" sz="1400" dirty="0" smtClean="0"/>
              <a:t> </a:t>
            </a:r>
            <a:endParaRPr lang="en-US" sz="1400" dirty="0"/>
          </a:p>
        </p:txBody>
      </p:sp>
      <p:sp>
        <p:nvSpPr>
          <p:cNvPr id="4" name="Rectangle 3"/>
          <p:cNvSpPr/>
          <p:nvPr/>
        </p:nvSpPr>
        <p:spPr>
          <a:xfrm>
            <a:off x="2547183" y="361741"/>
            <a:ext cx="4929505" cy="307777"/>
          </a:xfrm>
          <a:prstGeom prst="rect">
            <a:avLst/>
          </a:prstGeom>
        </p:spPr>
        <p:txBody>
          <a:bodyPr wrap="square">
            <a:spAutoFit/>
          </a:bodyPr>
          <a:lstStyle/>
          <a:p>
            <a:r>
              <a:rPr lang="en-US" sz="1400" dirty="0"/>
              <a:t>f</a:t>
            </a:r>
            <a:r>
              <a:rPr lang="en-US" sz="1400" dirty="0" smtClean="0"/>
              <a:t>or description/installation/information, see:</a:t>
            </a:r>
            <a:endParaRPr lang="en-US" sz="1400" dirty="0"/>
          </a:p>
        </p:txBody>
      </p:sp>
      <p:sp>
        <p:nvSpPr>
          <p:cNvPr id="17" name="Rectangle 16"/>
          <p:cNvSpPr/>
          <p:nvPr/>
        </p:nvSpPr>
        <p:spPr>
          <a:xfrm>
            <a:off x="312951" y="6352447"/>
            <a:ext cx="7820370" cy="338554"/>
          </a:xfrm>
          <a:prstGeom prst="rect">
            <a:avLst/>
          </a:prstGeom>
        </p:spPr>
        <p:txBody>
          <a:bodyPr wrap="none">
            <a:spAutoFit/>
          </a:bodyPr>
          <a:lstStyle/>
          <a:p>
            <a:r>
              <a:rPr lang="en-US" sz="1600" dirty="0" smtClean="0">
                <a:solidFill>
                  <a:srgbClr val="FF0000"/>
                </a:solidFill>
              </a:rPr>
              <a:t>MCMC will return the posteriors of s and </a:t>
            </a:r>
            <a:r>
              <a:rPr lang="en-US" sz="1600" dirty="0" err="1" smtClean="0">
                <a:solidFill>
                  <a:srgbClr val="FF0000"/>
                </a:solidFill>
              </a:rPr>
              <a:t>bkg</a:t>
            </a:r>
            <a:r>
              <a:rPr lang="en-US" sz="1600" dirty="0" smtClean="0">
                <a:solidFill>
                  <a:srgbClr val="FF0000"/>
                </a:solidFill>
              </a:rPr>
              <a:t> [i.e., the credible samples drawn by the chain]</a:t>
            </a:r>
            <a:endParaRPr lang="en-US" sz="1600" dirty="0"/>
          </a:p>
        </p:txBody>
      </p:sp>
      <p:pic>
        <p:nvPicPr>
          <p:cNvPr id="6" name="Picture 5"/>
          <p:cNvPicPr>
            <a:picLocks noChangeAspect="1"/>
          </p:cNvPicPr>
          <p:nvPr/>
        </p:nvPicPr>
        <p:blipFill>
          <a:blip r:embed="rId4"/>
          <a:stretch>
            <a:fillRect/>
          </a:stretch>
        </p:blipFill>
        <p:spPr>
          <a:xfrm>
            <a:off x="4412911" y="2311865"/>
            <a:ext cx="4373183" cy="3862978"/>
          </a:xfrm>
          <a:prstGeom prst="rect">
            <a:avLst/>
          </a:prstGeom>
        </p:spPr>
      </p:pic>
      <p:grpSp>
        <p:nvGrpSpPr>
          <p:cNvPr id="33" name="Group 32"/>
          <p:cNvGrpSpPr/>
          <p:nvPr/>
        </p:nvGrpSpPr>
        <p:grpSpPr>
          <a:xfrm>
            <a:off x="1599870" y="4197174"/>
            <a:ext cx="3068857" cy="982540"/>
            <a:chOff x="1091890" y="4555069"/>
            <a:chExt cx="3068857" cy="982540"/>
          </a:xfrm>
        </p:grpSpPr>
        <p:cxnSp>
          <p:nvCxnSpPr>
            <p:cNvPr id="34" name="Straight Arrow Connector 33"/>
            <p:cNvCxnSpPr/>
            <p:nvPr/>
          </p:nvCxnSpPr>
          <p:spPr>
            <a:xfrm>
              <a:off x="3468511" y="4555069"/>
              <a:ext cx="0" cy="414868"/>
            </a:xfrm>
            <a:prstGeom prst="straightConnector1">
              <a:avLst/>
            </a:prstGeom>
            <a:ln>
              <a:solidFill>
                <a:srgbClr val="FF0000"/>
              </a:solidFill>
              <a:headEnd type="none"/>
              <a:tailEnd type="none" w="lg" len="me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091890" y="4952833"/>
              <a:ext cx="2578851" cy="584776"/>
            </a:xfrm>
            <a:prstGeom prst="rect">
              <a:avLst/>
            </a:prstGeom>
            <a:noFill/>
          </p:spPr>
          <p:txBody>
            <a:bodyPr wrap="none" rtlCol="0">
              <a:spAutoFit/>
            </a:bodyPr>
            <a:lstStyle/>
            <a:p>
              <a:r>
                <a:rPr lang="en-US" sz="1600" dirty="0">
                  <a:solidFill>
                    <a:srgbClr val="FF0000"/>
                  </a:solidFill>
                </a:rPr>
                <a:t>a</a:t>
              </a:r>
              <a:r>
                <a:rPr lang="en-US" sz="1600" dirty="0" smtClean="0">
                  <a:solidFill>
                    <a:srgbClr val="FF0000"/>
                  </a:solidFill>
                </a:rPr>
                <a:t>ll parameters of the model</a:t>
              </a:r>
            </a:p>
            <a:p>
              <a:r>
                <a:rPr lang="en-US" sz="1600" dirty="0" smtClean="0">
                  <a:solidFill>
                    <a:srgbClr val="FF0000"/>
                  </a:solidFill>
                </a:rPr>
                <a:t>[here: s and </a:t>
              </a:r>
              <a:r>
                <a:rPr lang="en-US" sz="1600" dirty="0" err="1" smtClean="0">
                  <a:solidFill>
                    <a:srgbClr val="FF0000"/>
                  </a:solidFill>
                </a:rPr>
                <a:t>bkg</a:t>
              </a:r>
              <a:r>
                <a:rPr lang="en-US" sz="1600" dirty="0" smtClean="0">
                  <a:solidFill>
                    <a:srgbClr val="FF0000"/>
                  </a:solidFill>
                </a:rPr>
                <a:t>] need priors</a:t>
              </a:r>
            </a:p>
          </p:txBody>
        </p:sp>
        <p:cxnSp>
          <p:nvCxnSpPr>
            <p:cNvPr id="36" name="Straight Arrow Connector 35"/>
            <p:cNvCxnSpPr/>
            <p:nvPr/>
          </p:nvCxnSpPr>
          <p:spPr>
            <a:xfrm>
              <a:off x="3457222" y="4555069"/>
              <a:ext cx="703525" cy="1"/>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1403254" y="2608096"/>
            <a:ext cx="3274452" cy="1058245"/>
            <a:chOff x="872184" y="2977536"/>
            <a:chExt cx="3274452" cy="1058245"/>
          </a:xfrm>
        </p:grpSpPr>
        <p:sp>
          <p:nvSpPr>
            <p:cNvPr id="38" name="TextBox 37"/>
            <p:cNvSpPr txBox="1"/>
            <p:nvPr/>
          </p:nvSpPr>
          <p:spPr>
            <a:xfrm>
              <a:off x="872184" y="2977536"/>
              <a:ext cx="2690660" cy="830997"/>
            </a:xfrm>
            <a:prstGeom prst="rect">
              <a:avLst/>
            </a:prstGeom>
            <a:noFill/>
          </p:spPr>
          <p:txBody>
            <a:bodyPr wrap="none" rtlCol="0">
              <a:spAutoFit/>
            </a:bodyPr>
            <a:lstStyle/>
            <a:p>
              <a:r>
                <a:rPr lang="en-US" sz="1600" dirty="0">
                  <a:solidFill>
                    <a:srgbClr val="FF0000"/>
                  </a:solidFill>
                </a:rPr>
                <a:t>d</a:t>
              </a:r>
              <a:r>
                <a:rPr lang="en-US" sz="1600" dirty="0" smtClean="0">
                  <a:solidFill>
                    <a:srgbClr val="FF0000"/>
                  </a:solidFill>
                </a:rPr>
                <a:t>ata are “distributed as” a</a:t>
              </a:r>
            </a:p>
            <a:p>
              <a:r>
                <a:rPr lang="en-US" sz="1600" dirty="0" err="1" smtClean="0">
                  <a:solidFill>
                    <a:srgbClr val="FF0000"/>
                  </a:solidFill>
                </a:rPr>
                <a:t>Poissonian</a:t>
              </a:r>
              <a:r>
                <a:rPr lang="en-US" sz="1600" dirty="0" smtClean="0">
                  <a:solidFill>
                    <a:srgbClr val="FF0000"/>
                  </a:solidFill>
                </a:rPr>
                <a:t>, with mean= </a:t>
              </a:r>
              <a:r>
                <a:rPr lang="en-US" sz="1600" dirty="0" err="1" smtClean="0">
                  <a:solidFill>
                    <a:srgbClr val="FF0000"/>
                  </a:solidFill>
                </a:rPr>
                <a:t>s+bkg</a:t>
              </a:r>
              <a:r>
                <a:rPr lang="en-US" sz="1600" dirty="0" smtClean="0">
                  <a:solidFill>
                    <a:srgbClr val="FF0000"/>
                  </a:solidFill>
                </a:rPr>
                <a:t> </a:t>
              </a:r>
            </a:p>
            <a:p>
              <a:r>
                <a:rPr lang="en-US" sz="1600" dirty="0">
                  <a:solidFill>
                    <a:srgbClr val="FF0000"/>
                  </a:solidFill>
                </a:rPr>
                <a:t>o</a:t>
              </a:r>
              <a:r>
                <a:rPr lang="en-US" sz="1600" dirty="0" smtClean="0">
                  <a:solidFill>
                    <a:srgbClr val="FF0000"/>
                  </a:solidFill>
                </a:rPr>
                <a:t>r mean=</a:t>
              </a:r>
              <a:r>
                <a:rPr lang="en-US" sz="1600" dirty="0" err="1" smtClean="0">
                  <a:solidFill>
                    <a:srgbClr val="FF0000"/>
                  </a:solidFill>
                </a:rPr>
                <a:t>bkg</a:t>
              </a:r>
              <a:endParaRPr lang="en-US" sz="1600" dirty="0" smtClean="0">
                <a:solidFill>
                  <a:srgbClr val="FF0000"/>
                </a:solidFill>
              </a:endParaRPr>
            </a:p>
          </p:txBody>
        </p:sp>
        <p:cxnSp>
          <p:nvCxnSpPr>
            <p:cNvPr id="39" name="Straight Arrow Connector 38"/>
            <p:cNvCxnSpPr/>
            <p:nvPr/>
          </p:nvCxnSpPr>
          <p:spPr>
            <a:xfrm>
              <a:off x="3457222" y="3620913"/>
              <a:ext cx="0" cy="414868"/>
            </a:xfrm>
            <a:prstGeom prst="straightConnector1">
              <a:avLst/>
            </a:prstGeom>
            <a:ln>
              <a:solidFill>
                <a:srgbClr val="FF0000"/>
              </a:solidFill>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443111" y="4021669"/>
              <a:ext cx="703525" cy="1"/>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939800" y="1441450"/>
            <a:ext cx="7032895" cy="584776"/>
          </a:xfrm>
          <a:prstGeom prst="rect">
            <a:avLst/>
          </a:prstGeom>
          <a:noFill/>
        </p:spPr>
        <p:txBody>
          <a:bodyPr wrap="none" rtlCol="0">
            <a:spAutoFit/>
          </a:bodyPr>
          <a:lstStyle/>
          <a:p>
            <a:r>
              <a:rPr lang="en-US" sz="1600" dirty="0" smtClean="0">
                <a:solidFill>
                  <a:srgbClr val="FF0000"/>
                </a:solidFill>
              </a:rPr>
              <a:t>JAGS</a:t>
            </a:r>
            <a:r>
              <a:rPr lang="en-US" sz="1600" dirty="0" smtClean="0"/>
              <a:t> stands for “</a:t>
            </a:r>
            <a:r>
              <a:rPr lang="en-US" sz="1600" dirty="0" smtClean="0">
                <a:solidFill>
                  <a:srgbClr val="FF0000"/>
                </a:solidFill>
              </a:rPr>
              <a:t>J</a:t>
            </a:r>
            <a:r>
              <a:rPr lang="en-US" sz="1600" dirty="0" smtClean="0"/>
              <a:t>ust </a:t>
            </a:r>
            <a:r>
              <a:rPr lang="en-US" sz="1600" dirty="0" smtClean="0">
                <a:solidFill>
                  <a:srgbClr val="FF0000"/>
                </a:solidFill>
              </a:rPr>
              <a:t>A</a:t>
            </a:r>
            <a:r>
              <a:rPr lang="en-US" sz="1600" dirty="0" smtClean="0"/>
              <a:t>nother </a:t>
            </a:r>
            <a:r>
              <a:rPr lang="en-US" sz="1600" dirty="0" smtClean="0">
                <a:solidFill>
                  <a:srgbClr val="FF0000"/>
                </a:solidFill>
              </a:rPr>
              <a:t>G</a:t>
            </a:r>
            <a:r>
              <a:rPr lang="en-US" sz="1600" dirty="0" smtClean="0"/>
              <a:t>ibbs </a:t>
            </a:r>
            <a:r>
              <a:rPr lang="en-US" sz="1600" dirty="0" smtClean="0">
                <a:solidFill>
                  <a:srgbClr val="FF0000"/>
                </a:solidFill>
              </a:rPr>
              <a:t>S</a:t>
            </a:r>
            <a:r>
              <a:rPr lang="en-US" sz="1600" dirty="0" smtClean="0"/>
              <a:t>ampler”, but really includes: Gibbs sampling,</a:t>
            </a:r>
          </a:p>
          <a:p>
            <a:r>
              <a:rPr lang="en-US" sz="1600" dirty="0" smtClean="0"/>
              <a:t>Metropolis-Hastings algorithm, Slice sampling, Adaptive rejection sampling, etc.  </a:t>
            </a:r>
            <a:endParaRPr lang="en-US" sz="1600" dirty="0"/>
          </a:p>
        </p:txBody>
      </p:sp>
    </p:spTree>
    <p:extLst>
      <p:ext uri="{BB962C8B-B14F-4D97-AF65-F5344CB8AC3E}">
        <p14:creationId xmlns:p14="http://schemas.microsoft.com/office/powerpoint/2010/main" val="39154506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153" y="243368"/>
            <a:ext cx="1088760" cy="584776"/>
          </a:xfrm>
          <a:prstGeom prst="rect">
            <a:avLst/>
          </a:prstGeom>
        </p:spPr>
        <p:txBody>
          <a:bodyPr wrap="none">
            <a:spAutoFit/>
          </a:bodyPr>
          <a:lstStyle/>
          <a:p>
            <a:r>
              <a:rPr lang="en-US" sz="1600" dirty="0" err="1">
                <a:solidFill>
                  <a:srgbClr val="0000FF"/>
                </a:solidFill>
              </a:rPr>
              <a:t>o</a:t>
            </a:r>
            <a:r>
              <a:rPr lang="en-US" sz="1600" dirty="0" err="1" smtClean="0">
                <a:solidFill>
                  <a:srgbClr val="0000FF"/>
                </a:solidFill>
              </a:rPr>
              <a:t>bstot</a:t>
            </a:r>
            <a:r>
              <a:rPr lang="en-US" sz="1600" dirty="0" smtClean="0">
                <a:solidFill>
                  <a:srgbClr val="0000FF"/>
                </a:solidFill>
              </a:rPr>
              <a:t>=60</a:t>
            </a:r>
          </a:p>
          <a:p>
            <a:r>
              <a:rPr lang="en-US" sz="1600" dirty="0" err="1">
                <a:solidFill>
                  <a:srgbClr val="0000FF"/>
                </a:solidFill>
              </a:rPr>
              <a:t>o</a:t>
            </a:r>
            <a:r>
              <a:rPr lang="en-US" sz="1600" dirty="0" err="1" smtClean="0">
                <a:solidFill>
                  <a:srgbClr val="0000FF"/>
                </a:solidFill>
              </a:rPr>
              <a:t>bsbkg</a:t>
            </a:r>
            <a:r>
              <a:rPr lang="en-US" sz="1600" dirty="0" smtClean="0">
                <a:solidFill>
                  <a:srgbClr val="0000FF"/>
                </a:solidFill>
              </a:rPr>
              <a:t>=30</a:t>
            </a:r>
            <a:endParaRPr lang="en-US" sz="1600" dirty="0">
              <a:solidFill>
                <a:srgbClr val="0000FF"/>
              </a:solidFill>
            </a:endParaRPr>
          </a:p>
        </p:txBody>
      </p:sp>
      <p:pic>
        <p:nvPicPr>
          <p:cNvPr id="3" name="Picture 2"/>
          <p:cNvPicPr>
            <a:picLocks noChangeAspect="1"/>
          </p:cNvPicPr>
          <p:nvPr/>
        </p:nvPicPr>
        <p:blipFill>
          <a:blip r:embed="rId3"/>
          <a:stretch>
            <a:fillRect/>
          </a:stretch>
        </p:blipFill>
        <p:spPr>
          <a:xfrm>
            <a:off x="1844484" y="9524"/>
            <a:ext cx="3242969" cy="3337951"/>
          </a:xfrm>
          <a:prstGeom prst="rect">
            <a:avLst/>
          </a:prstGeom>
        </p:spPr>
      </p:pic>
      <p:pic>
        <p:nvPicPr>
          <p:cNvPr id="6" name="Picture 5"/>
          <p:cNvPicPr>
            <a:picLocks noChangeAspect="1"/>
          </p:cNvPicPr>
          <p:nvPr/>
        </p:nvPicPr>
        <p:blipFill>
          <a:blip r:embed="rId4"/>
          <a:stretch>
            <a:fillRect/>
          </a:stretch>
        </p:blipFill>
        <p:spPr>
          <a:xfrm>
            <a:off x="1882279" y="3507426"/>
            <a:ext cx="3245439" cy="3350573"/>
          </a:xfrm>
          <a:prstGeom prst="rect">
            <a:avLst/>
          </a:prstGeom>
        </p:spPr>
      </p:pic>
      <p:pic>
        <p:nvPicPr>
          <p:cNvPr id="10" name="Picture 9"/>
          <p:cNvPicPr>
            <a:picLocks noChangeAspect="1"/>
          </p:cNvPicPr>
          <p:nvPr/>
        </p:nvPicPr>
        <p:blipFill>
          <a:blip r:embed="rId5"/>
          <a:stretch>
            <a:fillRect/>
          </a:stretch>
        </p:blipFill>
        <p:spPr>
          <a:xfrm>
            <a:off x="6107545" y="1254923"/>
            <a:ext cx="2321144" cy="2185744"/>
          </a:xfrm>
          <a:prstGeom prst="rect">
            <a:avLst/>
          </a:prstGeom>
        </p:spPr>
      </p:pic>
      <p:pic>
        <p:nvPicPr>
          <p:cNvPr id="11" name="Picture 10"/>
          <p:cNvPicPr>
            <a:picLocks noChangeAspect="1"/>
          </p:cNvPicPr>
          <p:nvPr/>
        </p:nvPicPr>
        <p:blipFill>
          <a:blip r:embed="rId6"/>
          <a:stretch>
            <a:fillRect/>
          </a:stretch>
        </p:blipFill>
        <p:spPr>
          <a:xfrm>
            <a:off x="6203639" y="4745180"/>
            <a:ext cx="2225049" cy="2067877"/>
          </a:xfrm>
          <a:prstGeom prst="rect">
            <a:avLst/>
          </a:prstGeom>
        </p:spPr>
      </p:pic>
      <p:grpSp>
        <p:nvGrpSpPr>
          <p:cNvPr id="12" name="Group 11"/>
          <p:cNvGrpSpPr/>
          <p:nvPr/>
        </p:nvGrpSpPr>
        <p:grpSpPr>
          <a:xfrm>
            <a:off x="0" y="3484748"/>
            <a:ext cx="9144000" cy="674528"/>
            <a:chOff x="0" y="3484748"/>
            <a:chExt cx="9144000" cy="674528"/>
          </a:xfrm>
        </p:grpSpPr>
        <p:sp>
          <p:nvSpPr>
            <p:cNvPr id="5" name="Rectangle 4"/>
            <p:cNvSpPr/>
            <p:nvPr/>
          </p:nvSpPr>
          <p:spPr>
            <a:xfrm>
              <a:off x="312153" y="3574500"/>
              <a:ext cx="1201771" cy="584776"/>
            </a:xfrm>
            <a:prstGeom prst="rect">
              <a:avLst/>
            </a:prstGeom>
          </p:spPr>
          <p:txBody>
            <a:bodyPr wrap="square">
              <a:spAutoFit/>
            </a:bodyPr>
            <a:lstStyle/>
            <a:p>
              <a:r>
                <a:rPr lang="en-US" sz="1600" dirty="0" err="1">
                  <a:solidFill>
                    <a:srgbClr val="0000FF"/>
                  </a:solidFill>
                </a:rPr>
                <a:t>o</a:t>
              </a:r>
              <a:r>
                <a:rPr lang="en-US" sz="1600" dirty="0" err="1" smtClean="0">
                  <a:solidFill>
                    <a:srgbClr val="0000FF"/>
                  </a:solidFill>
                </a:rPr>
                <a:t>bstot</a:t>
              </a:r>
              <a:r>
                <a:rPr lang="en-US" sz="1600" dirty="0" smtClean="0">
                  <a:solidFill>
                    <a:srgbClr val="0000FF"/>
                  </a:solidFill>
                </a:rPr>
                <a:t>=</a:t>
              </a:r>
              <a:r>
                <a:rPr lang="en-US" sz="1600" dirty="0">
                  <a:solidFill>
                    <a:srgbClr val="0000FF"/>
                  </a:solidFill>
                </a:rPr>
                <a:t>3</a:t>
              </a:r>
            </a:p>
            <a:p>
              <a:r>
                <a:rPr lang="en-US" sz="1600" dirty="0" err="1">
                  <a:solidFill>
                    <a:srgbClr val="0000FF"/>
                  </a:solidFill>
                </a:rPr>
                <a:t>o</a:t>
              </a:r>
              <a:r>
                <a:rPr lang="en-US" sz="1600" dirty="0" err="1" smtClean="0">
                  <a:solidFill>
                    <a:srgbClr val="0000FF"/>
                  </a:solidFill>
                </a:rPr>
                <a:t>bsbkg</a:t>
              </a:r>
              <a:r>
                <a:rPr lang="en-US" sz="1600" dirty="0" smtClean="0">
                  <a:solidFill>
                    <a:srgbClr val="0000FF"/>
                  </a:solidFill>
                </a:rPr>
                <a:t>=</a:t>
              </a:r>
              <a:r>
                <a:rPr lang="en-US" sz="1600" dirty="0">
                  <a:solidFill>
                    <a:srgbClr val="0000FF"/>
                  </a:solidFill>
                </a:rPr>
                <a:t>7</a:t>
              </a:r>
            </a:p>
          </p:txBody>
        </p:sp>
        <p:cxnSp>
          <p:nvCxnSpPr>
            <p:cNvPr id="13" name="Straight Connector 12"/>
            <p:cNvCxnSpPr/>
            <p:nvPr/>
          </p:nvCxnSpPr>
          <p:spPr>
            <a:xfrm flipV="1">
              <a:off x="0" y="3484748"/>
              <a:ext cx="9144000" cy="151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744643" y="122255"/>
            <a:ext cx="3060700" cy="952500"/>
            <a:chOff x="5744643" y="122255"/>
            <a:chExt cx="3060700" cy="952500"/>
          </a:xfrm>
        </p:grpSpPr>
        <p:pic>
          <p:nvPicPr>
            <p:cNvPr id="15" name="Picture 14"/>
            <p:cNvPicPr>
              <a:picLocks noChangeAspect="1"/>
            </p:cNvPicPr>
            <p:nvPr/>
          </p:nvPicPr>
          <p:blipFill>
            <a:blip r:embed="rId7"/>
            <a:stretch>
              <a:fillRect/>
            </a:stretch>
          </p:blipFill>
          <p:spPr>
            <a:xfrm>
              <a:off x="5744643" y="122255"/>
              <a:ext cx="3060700" cy="952500"/>
            </a:xfrm>
            <a:prstGeom prst="rect">
              <a:avLst/>
            </a:prstGeom>
          </p:spPr>
        </p:pic>
        <p:sp>
          <p:nvSpPr>
            <p:cNvPr id="17" name="Rectangle 16"/>
            <p:cNvSpPr/>
            <p:nvPr/>
          </p:nvSpPr>
          <p:spPr>
            <a:xfrm>
              <a:off x="5744643" y="842777"/>
              <a:ext cx="3060700" cy="208888"/>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611092" y="3574500"/>
            <a:ext cx="3302000" cy="1003300"/>
            <a:chOff x="5611092" y="3574500"/>
            <a:chExt cx="3302000" cy="1003300"/>
          </a:xfrm>
        </p:grpSpPr>
        <p:pic>
          <p:nvPicPr>
            <p:cNvPr id="18" name="Picture 17"/>
            <p:cNvPicPr>
              <a:picLocks noChangeAspect="1"/>
            </p:cNvPicPr>
            <p:nvPr/>
          </p:nvPicPr>
          <p:blipFill>
            <a:blip r:embed="rId8"/>
            <a:stretch>
              <a:fillRect/>
            </a:stretch>
          </p:blipFill>
          <p:spPr>
            <a:xfrm>
              <a:off x="5611092" y="3574500"/>
              <a:ext cx="3302000" cy="1003300"/>
            </a:xfrm>
            <a:prstGeom prst="rect">
              <a:avLst/>
            </a:prstGeom>
          </p:spPr>
        </p:pic>
        <p:sp>
          <p:nvSpPr>
            <p:cNvPr id="19" name="Rectangle 18"/>
            <p:cNvSpPr/>
            <p:nvPr/>
          </p:nvSpPr>
          <p:spPr>
            <a:xfrm>
              <a:off x="5611092" y="4349159"/>
              <a:ext cx="3302000" cy="208888"/>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756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2432" y="184630"/>
            <a:ext cx="5693536" cy="461665"/>
          </a:xfrm>
          <a:prstGeom prst="rect">
            <a:avLst/>
          </a:prstGeom>
          <a:noFill/>
        </p:spPr>
        <p:txBody>
          <a:bodyPr wrap="none" rtlCol="0">
            <a:spAutoFit/>
          </a:bodyPr>
          <a:lstStyle/>
          <a:p>
            <a:r>
              <a:rPr lang="en-US" sz="2400" b="1" dirty="0" smtClean="0"/>
              <a:t>SENSITIVITY TO PRIOR: </a:t>
            </a:r>
            <a:r>
              <a:rPr lang="en-US" sz="2400" b="1" dirty="0" err="1" smtClean="0">
                <a:solidFill>
                  <a:srgbClr val="0000FF"/>
                </a:solidFill>
              </a:rPr>
              <a:t>obstot</a:t>
            </a:r>
            <a:r>
              <a:rPr lang="en-US" sz="2400" b="1" dirty="0" smtClean="0">
                <a:solidFill>
                  <a:srgbClr val="0000FF"/>
                </a:solidFill>
              </a:rPr>
              <a:t>=3; </a:t>
            </a:r>
            <a:r>
              <a:rPr lang="en-US" sz="2400" b="1" dirty="0" err="1" smtClean="0">
                <a:solidFill>
                  <a:srgbClr val="0000FF"/>
                </a:solidFill>
              </a:rPr>
              <a:t>obsbkg</a:t>
            </a:r>
            <a:r>
              <a:rPr lang="en-US" sz="2400" b="1" dirty="0" smtClean="0">
                <a:solidFill>
                  <a:srgbClr val="0000FF"/>
                </a:solidFill>
              </a:rPr>
              <a:t>=7</a:t>
            </a:r>
          </a:p>
        </p:txBody>
      </p:sp>
      <p:sp>
        <p:nvSpPr>
          <p:cNvPr id="5" name="TextBox 4"/>
          <p:cNvSpPr txBox="1"/>
          <p:nvPr/>
        </p:nvSpPr>
        <p:spPr>
          <a:xfrm>
            <a:off x="594931" y="1281275"/>
            <a:ext cx="1902284" cy="584776"/>
          </a:xfrm>
          <a:prstGeom prst="rect">
            <a:avLst/>
          </a:prstGeom>
          <a:noFill/>
        </p:spPr>
        <p:txBody>
          <a:bodyPr wrap="none" rtlCol="0">
            <a:spAutoFit/>
          </a:bodyPr>
          <a:lstStyle/>
          <a:p>
            <a:r>
              <a:rPr lang="en-US" sz="1600" dirty="0" smtClean="0">
                <a:solidFill>
                  <a:srgbClr val="FF0000"/>
                </a:solidFill>
              </a:rPr>
              <a:t>s ~ </a:t>
            </a:r>
            <a:r>
              <a:rPr lang="en-US" sz="1600" dirty="0" err="1" smtClean="0">
                <a:solidFill>
                  <a:srgbClr val="FF0000"/>
                </a:solidFill>
              </a:rPr>
              <a:t>dunif</a:t>
            </a:r>
            <a:r>
              <a:rPr lang="en-US" sz="1600" dirty="0" smtClean="0">
                <a:solidFill>
                  <a:srgbClr val="FF0000"/>
                </a:solidFill>
              </a:rPr>
              <a:t>(0, 1.0e1)</a:t>
            </a:r>
          </a:p>
          <a:p>
            <a:r>
              <a:rPr lang="en-US" sz="1600" dirty="0" err="1" smtClean="0">
                <a:solidFill>
                  <a:srgbClr val="FF0000"/>
                </a:solidFill>
              </a:rPr>
              <a:t>bkg</a:t>
            </a:r>
            <a:r>
              <a:rPr lang="en-US" sz="1600" dirty="0" smtClean="0">
                <a:solidFill>
                  <a:srgbClr val="FF0000"/>
                </a:solidFill>
              </a:rPr>
              <a:t> ~ </a:t>
            </a:r>
            <a:r>
              <a:rPr lang="en-US" sz="1600" dirty="0" err="1" smtClean="0">
                <a:solidFill>
                  <a:srgbClr val="FF0000"/>
                </a:solidFill>
              </a:rPr>
              <a:t>dunif</a:t>
            </a:r>
            <a:r>
              <a:rPr lang="en-US" sz="1600" dirty="0" smtClean="0">
                <a:solidFill>
                  <a:srgbClr val="FF0000"/>
                </a:solidFill>
              </a:rPr>
              <a:t>(0, 1.0e1)</a:t>
            </a:r>
            <a:endParaRPr lang="en-US" sz="1600" dirty="0">
              <a:solidFill>
                <a:srgbClr val="FF0000"/>
              </a:solidFill>
            </a:endParaRPr>
          </a:p>
        </p:txBody>
      </p:sp>
      <p:grpSp>
        <p:nvGrpSpPr>
          <p:cNvPr id="39" name="Group 38"/>
          <p:cNvGrpSpPr/>
          <p:nvPr/>
        </p:nvGrpSpPr>
        <p:grpSpPr>
          <a:xfrm>
            <a:off x="3241154" y="795300"/>
            <a:ext cx="2251638" cy="1070751"/>
            <a:chOff x="3241154" y="795300"/>
            <a:chExt cx="2251638" cy="1070751"/>
          </a:xfrm>
        </p:grpSpPr>
        <p:sp>
          <p:nvSpPr>
            <p:cNvPr id="9" name="TextBox 8"/>
            <p:cNvSpPr txBox="1"/>
            <p:nvPr/>
          </p:nvSpPr>
          <p:spPr>
            <a:xfrm>
              <a:off x="3241154" y="1281275"/>
              <a:ext cx="2251638" cy="584776"/>
            </a:xfrm>
            <a:prstGeom prst="rect">
              <a:avLst/>
            </a:prstGeom>
            <a:noFill/>
          </p:spPr>
          <p:txBody>
            <a:bodyPr wrap="none" rtlCol="0">
              <a:spAutoFit/>
            </a:bodyPr>
            <a:lstStyle/>
            <a:p>
              <a:r>
                <a:rPr lang="en-US" sz="1600" dirty="0" smtClean="0">
                  <a:solidFill>
                    <a:srgbClr val="FF0000"/>
                  </a:solidFill>
                </a:rPr>
                <a:t>s ~ </a:t>
              </a:r>
              <a:r>
                <a:rPr lang="en-US" sz="1600" dirty="0" err="1" smtClean="0">
                  <a:solidFill>
                    <a:srgbClr val="FF0000"/>
                  </a:solidFill>
                </a:rPr>
                <a:t>dgamma</a:t>
              </a:r>
              <a:r>
                <a:rPr lang="en-US" sz="1600" dirty="0" smtClean="0">
                  <a:solidFill>
                    <a:srgbClr val="FF0000"/>
                  </a:solidFill>
                </a:rPr>
                <a:t>(1.0, 0.01)</a:t>
              </a:r>
            </a:p>
            <a:p>
              <a:r>
                <a:rPr lang="en-US" sz="1600" dirty="0" err="1" smtClean="0">
                  <a:solidFill>
                    <a:srgbClr val="FF0000"/>
                  </a:solidFill>
                </a:rPr>
                <a:t>bkg</a:t>
              </a:r>
              <a:r>
                <a:rPr lang="en-US" sz="1600" dirty="0" smtClean="0">
                  <a:solidFill>
                    <a:srgbClr val="FF0000"/>
                  </a:solidFill>
                </a:rPr>
                <a:t> ~ </a:t>
              </a:r>
              <a:r>
                <a:rPr lang="en-US" sz="1600" dirty="0" err="1" smtClean="0">
                  <a:solidFill>
                    <a:srgbClr val="FF0000"/>
                  </a:solidFill>
                </a:rPr>
                <a:t>dgamma</a:t>
              </a:r>
              <a:r>
                <a:rPr lang="en-US" sz="1600" dirty="0" smtClean="0">
                  <a:solidFill>
                    <a:srgbClr val="FF0000"/>
                  </a:solidFill>
                </a:rPr>
                <a:t>(1.0, 0.01)</a:t>
              </a:r>
              <a:endParaRPr lang="en-US" sz="1600" dirty="0">
                <a:solidFill>
                  <a:srgbClr val="FF0000"/>
                </a:solidFill>
              </a:endParaRPr>
            </a:p>
          </p:txBody>
        </p:sp>
        <p:cxnSp>
          <p:nvCxnSpPr>
            <p:cNvPr id="11" name="Straight Arrow Connector 10"/>
            <p:cNvCxnSpPr/>
            <p:nvPr/>
          </p:nvCxnSpPr>
          <p:spPr>
            <a:xfrm>
              <a:off x="4352635" y="1131452"/>
              <a:ext cx="166255" cy="221673"/>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1476" y="1073727"/>
              <a:ext cx="154709" cy="263236"/>
            </a:xfrm>
            <a:prstGeom prst="straightConnector1">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21297" y="835222"/>
              <a:ext cx="620683" cy="307777"/>
            </a:xfrm>
            <a:prstGeom prst="rect">
              <a:avLst/>
            </a:prstGeom>
            <a:noFill/>
          </p:spPr>
          <p:txBody>
            <a:bodyPr wrap="none" rtlCol="0">
              <a:spAutoFit/>
            </a:bodyPr>
            <a:lstStyle/>
            <a:p>
              <a:r>
                <a:rPr lang="en-US" sz="1400" dirty="0" smtClean="0"/>
                <a:t>shape</a:t>
              </a:r>
              <a:endParaRPr lang="en-US" sz="1400" dirty="0"/>
            </a:p>
          </p:txBody>
        </p:sp>
        <p:sp>
          <p:nvSpPr>
            <p:cNvPr id="15" name="TextBox 14"/>
            <p:cNvSpPr txBox="1"/>
            <p:nvPr/>
          </p:nvSpPr>
          <p:spPr>
            <a:xfrm>
              <a:off x="4941379" y="795300"/>
              <a:ext cx="482724" cy="307777"/>
            </a:xfrm>
            <a:prstGeom prst="rect">
              <a:avLst/>
            </a:prstGeom>
            <a:noFill/>
          </p:spPr>
          <p:txBody>
            <a:bodyPr wrap="none" rtlCol="0">
              <a:spAutoFit/>
            </a:bodyPr>
            <a:lstStyle/>
            <a:p>
              <a:r>
                <a:rPr lang="en-US" sz="1400" dirty="0" smtClean="0"/>
                <a:t>rate</a:t>
              </a:r>
              <a:endParaRPr lang="en-US" sz="1400" dirty="0"/>
            </a:p>
          </p:txBody>
        </p:sp>
      </p:grpSp>
      <p:grpSp>
        <p:nvGrpSpPr>
          <p:cNvPr id="42" name="Group 41"/>
          <p:cNvGrpSpPr/>
          <p:nvPr/>
        </p:nvGrpSpPr>
        <p:grpSpPr>
          <a:xfrm>
            <a:off x="3602923" y="4793397"/>
            <a:ext cx="2469557" cy="1977503"/>
            <a:chOff x="3602923" y="4793397"/>
            <a:chExt cx="2469557" cy="1977503"/>
          </a:xfrm>
        </p:grpSpPr>
        <p:pic>
          <p:nvPicPr>
            <p:cNvPr id="16" name="Picture 15"/>
            <p:cNvPicPr>
              <a:picLocks noChangeAspect="1"/>
            </p:cNvPicPr>
            <p:nvPr/>
          </p:nvPicPr>
          <p:blipFill>
            <a:blip r:embed="rId3"/>
            <a:stretch>
              <a:fillRect/>
            </a:stretch>
          </p:blipFill>
          <p:spPr>
            <a:xfrm>
              <a:off x="3602923" y="4793397"/>
              <a:ext cx="2469557" cy="1977503"/>
            </a:xfrm>
            <a:prstGeom prst="rect">
              <a:avLst/>
            </a:prstGeom>
          </p:spPr>
        </p:pic>
        <p:sp>
          <p:nvSpPr>
            <p:cNvPr id="17" name="TextBox 16"/>
            <p:cNvSpPr txBox="1"/>
            <p:nvPr/>
          </p:nvSpPr>
          <p:spPr>
            <a:xfrm>
              <a:off x="4348388" y="4882261"/>
              <a:ext cx="1655020" cy="338554"/>
            </a:xfrm>
            <a:prstGeom prst="rect">
              <a:avLst/>
            </a:prstGeom>
            <a:noFill/>
          </p:spPr>
          <p:txBody>
            <a:bodyPr wrap="none" rtlCol="0">
              <a:spAutoFit/>
            </a:bodyPr>
            <a:lstStyle/>
            <a:p>
              <a:r>
                <a:rPr lang="en-US" sz="1600" dirty="0" err="1"/>
                <a:t>d</a:t>
              </a:r>
              <a:r>
                <a:rPr lang="en-US" sz="1600" dirty="0" err="1" smtClean="0"/>
                <a:t>gamma</a:t>
              </a:r>
              <a:r>
                <a:rPr lang="en-US" sz="1600" dirty="0" smtClean="0"/>
                <a:t>(1.0, 1.0)</a:t>
              </a:r>
              <a:endParaRPr lang="en-US" sz="1600" dirty="0"/>
            </a:p>
          </p:txBody>
        </p:sp>
      </p:grpSp>
      <p:grpSp>
        <p:nvGrpSpPr>
          <p:cNvPr id="43" name="Group 42"/>
          <p:cNvGrpSpPr/>
          <p:nvPr/>
        </p:nvGrpSpPr>
        <p:grpSpPr>
          <a:xfrm>
            <a:off x="6333192" y="4782105"/>
            <a:ext cx="2444174" cy="1988796"/>
            <a:chOff x="6333192" y="4782105"/>
            <a:chExt cx="2444174" cy="1988796"/>
          </a:xfrm>
        </p:grpSpPr>
        <p:pic>
          <p:nvPicPr>
            <p:cNvPr id="18" name="Picture 17"/>
            <p:cNvPicPr>
              <a:picLocks noChangeAspect="1"/>
            </p:cNvPicPr>
            <p:nvPr/>
          </p:nvPicPr>
          <p:blipFill>
            <a:blip r:embed="rId4"/>
            <a:stretch>
              <a:fillRect/>
            </a:stretch>
          </p:blipFill>
          <p:spPr>
            <a:xfrm>
              <a:off x="6333192" y="4782105"/>
              <a:ext cx="2444174" cy="1988796"/>
            </a:xfrm>
            <a:prstGeom prst="rect">
              <a:avLst/>
            </a:prstGeom>
          </p:spPr>
        </p:pic>
        <p:sp>
          <p:nvSpPr>
            <p:cNvPr id="19" name="TextBox 18"/>
            <p:cNvSpPr txBox="1"/>
            <p:nvPr/>
          </p:nvSpPr>
          <p:spPr>
            <a:xfrm>
              <a:off x="7064700" y="4880863"/>
              <a:ext cx="1655020" cy="338554"/>
            </a:xfrm>
            <a:prstGeom prst="rect">
              <a:avLst/>
            </a:prstGeom>
            <a:noFill/>
          </p:spPr>
          <p:txBody>
            <a:bodyPr wrap="none" rtlCol="0">
              <a:spAutoFit/>
            </a:bodyPr>
            <a:lstStyle/>
            <a:p>
              <a:r>
                <a:rPr lang="en-US" sz="1600" dirty="0" err="1"/>
                <a:t>d</a:t>
              </a:r>
              <a:r>
                <a:rPr lang="en-US" sz="1600" dirty="0" err="1" smtClean="0"/>
                <a:t>gamma</a:t>
              </a:r>
              <a:r>
                <a:rPr lang="en-US" sz="1600" dirty="0" smtClean="0"/>
                <a:t>(0.5, 1.0)</a:t>
              </a:r>
              <a:endParaRPr lang="en-US" sz="1600" dirty="0"/>
            </a:p>
          </p:txBody>
        </p:sp>
      </p:grpSp>
      <p:cxnSp>
        <p:nvCxnSpPr>
          <p:cNvPr id="24" name="Straight Connector 23"/>
          <p:cNvCxnSpPr/>
          <p:nvPr/>
        </p:nvCxnSpPr>
        <p:spPr>
          <a:xfrm flipV="1">
            <a:off x="0" y="3392388"/>
            <a:ext cx="9144000" cy="151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888195" y="4782105"/>
            <a:ext cx="2426103" cy="1977503"/>
            <a:chOff x="888195" y="4782105"/>
            <a:chExt cx="2426103" cy="1977503"/>
          </a:xfrm>
        </p:grpSpPr>
        <p:pic>
          <p:nvPicPr>
            <p:cNvPr id="26" name="Picture 25"/>
            <p:cNvPicPr>
              <a:picLocks noChangeAspect="1"/>
            </p:cNvPicPr>
            <p:nvPr/>
          </p:nvPicPr>
          <p:blipFill>
            <a:blip r:embed="rId5"/>
            <a:stretch>
              <a:fillRect/>
            </a:stretch>
          </p:blipFill>
          <p:spPr>
            <a:xfrm>
              <a:off x="888195" y="4782105"/>
              <a:ext cx="2426103" cy="1977503"/>
            </a:xfrm>
            <a:prstGeom prst="rect">
              <a:avLst/>
            </a:prstGeom>
          </p:spPr>
        </p:pic>
        <p:sp>
          <p:nvSpPr>
            <p:cNvPr id="27" name="TextBox 26"/>
            <p:cNvSpPr txBox="1"/>
            <p:nvPr/>
          </p:nvSpPr>
          <p:spPr>
            <a:xfrm>
              <a:off x="1616218" y="4882261"/>
              <a:ext cx="1655020" cy="338554"/>
            </a:xfrm>
            <a:prstGeom prst="rect">
              <a:avLst/>
            </a:prstGeom>
            <a:noFill/>
          </p:spPr>
          <p:txBody>
            <a:bodyPr wrap="none" rtlCol="0">
              <a:spAutoFit/>
            </a:bodyPr>
            <a:lstStyle/>
            <a:p>
              <a:r>
                <a:rPr lang="en-US" sz="1600" dirty="0" err="1"/>
                <a:t>d</a:t>
              </a:r>
              <a:r>
                <a:rPr lang="en-US" sz="1600" dirty="0" err="1" smtClean="0"/>
                <a:t>gamma</a:t>
              </a:r>
              <a:r>
                <a:rPr lang="en-US" sz="1600" dirty="0" smtClean="0"/>
                <a:t>(2.0, 2.0)</a:t>
              </a:r>
              <a:endParaRPr lang="en-US" sz="1600" dirty="0"/>
            </a:p>
          </p:txBody>
        </p:sp>
      </p:grpSp>
      <p:grpSp>
        <p:nvGrpSpPr>
          <p:cNvPr id="44" name="Group 43"/>
          <p:cNvGrpSpPr/>
          <p:nvPr/>
        </p:nvGrpSpPr>
        <p:grpSpPr>
          <a:xfrm>
            <a:off x="428128" y="3452144"/>
            <a:ext cx="6634831" cy="1200329"/>
            <a:chOff x="428128" y="3452144"/>
            <a:chExt cx="6634831" cy="1200329"/>
          </a:xfrm>
        </p:grpSpPr>
        <p:sp>
          <p:nvSpPr>
            <p:cNvPr id="20" name="TextBox 19"/>
            <p:cNvSpPr txBox="1"/>
            <p:nvPr/>
          </p:nvSpPr>
          <p:spPr>
            <a:xfrm>
              <a:off x="3078663" y="3490609"/>
              <a:ext cx="3984296" cy="307777"/>
            </a:xfrm>
            <a:prstGeom prst="rect">
              <a:avLst/>
            </a:prstGeom>
            <a:noFill/>
          </p:spPr>
          <p:txBody>
            <a:bodyPr wrap="none" rtlCol="0">
              <a:spAutoFit/>
            </a:bodyPr>
            <a:lstStyle/>
            <a:p>
              <a:r>
                <a:rPr lang="en-US" sz="1400" dirty="0" smtClean="0">
                  <a:solidFill>
                    <a:srgbClr val="008000"/>
                  </a:solidFill>
                </a:rPr>
                <a:t>[http</a:t>
              </a:r>
              <a:r>
                <a:rPr lang="en-US" sz="1400" dirty="0">
                  <a:solidFill>
                    <a:srgbClr val="008000"/>
                  </a:solidFill>
                </a:rPr>
                <a:t>://</a:t>
              </a:r>
              <a:r>
                <a:rPr lang="en-US" sz="1400" dirty="0" err="1">
                  <a:solidFill>
                    <a:srgbClr val="008000"/>
                  </a:solidFill>
                </a:rPr>
                <a:t>keisan.casio.com</a:t>
              </a:r>
              <a:r>
                <a:rPr lang="en-US" sz="1400" dirty="0">
                  <a:solidFill>
                    <a:srgbClr val="008000"/>
                  </a:solidFill>
                </a:rPr>
                <a:t>/exec/system/</a:t>
              </a:r>
              <a:r>
                <a:rPr lang="en-US" sz="1400" dirty="0" smtClean="0">
                  <a:solidFill>
                    <a:srgbClr val="008000"/>
                  </a:solidFill>
                </a:rPr>
                <a:t>1180573216]</a:t>
              </a:r>
              <a:endParaRPr lang="en-US" sz="1400" dirty="0">
                <a:solidFill>
                  <a:srgbClr val="008000"/>
                </a:solidFill>
              </a:endParaRPr>
            </a:p>
          </p:txBody>
        </p:sp>
        <p:grpSp>
          <p:nvGrpSpPr>
            <p:cNvPr id="40" name="Group 39"/>
            <p:cNvGrpSpPr/>
            <p:nvPr/>
          </p:nvGrpSpPr>
          <p:grpSpPr>
            <a:xfrm>
              <a:off x="428128" y="3452144"/>
              <a:ext cx="3458449" cy="1200329"/>
              <a:chOff x="428128" y="3452144"/>
              <a:chExt cx="3458449" cy="1200329"/>
            </a:xfrm>
          </p:grpSpPr>
          <p:sp>
            <p:nvSpPr>
              <p:cNvPr id="25" name="Rectangle 24"/>
              <p:cNvSpPr/>
              <p:nvPr/>
            </p:nvSpPr>
            <p:spPr>
              <a:xfrm>
                <a:off x="428128" y="3452144"/>
                <a:ext cx="2762295" cy="369332"/>
              </a:xfrm>
              <a:prstGeom prst="rect">
                <a:avLst/>
              </a:prstGeom>
            </p:spPr>
            <p:txBody>
              <a:bodyPr wrap="none">
                <a:spAutoFit/>
              </a:bodyPr>
              <a:lstStyle/>
              <a:p>
                <a:r>
                  <a:rPr lang="en-US" dirty="0"/>
                  <a:t>g</a:t>
                </a:r>
                <a:r>
                  <a:rPr lang="en-US" dirty="0" smtClean="0"/>
                  <a:t>amma probability density</a:t>
                </a:r>
                <a:endParaRPr lang="en-US" dirty="0"/>
              </a:p>
            </p:txBody>
          </p:sp>
          <p:sp>
            <p:nvSpPr>
              <p:cNvPr id="28" name="TextBox 27"/>
              <p:cNvSpPr txBox="1"/>
              <p:nvPr/>
            </p:nvSpPr>
            <p:spPr>
              <a:xfrm>
                <a:off x="792260" y="3821476"/>
                <a:ext cx="3094317" cy="830997"/>
              </a:xfrm>
              <a:prstGeom prst="rect">
                <a:avLst/>
              </a:prstGeom>
              <a:noFill/>
            </p:spPr>
            <p:txBody>
              <a:bodyPr wrap="none" rtlCol="0">
                <a:spAutoFit/>
              </a:bodyPr>
              <a:lstStyle/>
              <a:p>
                <a:r>
                  <a:rPr lang="en-US" sz="1600" dirty="0">
                    <a:solidFill>
                      <a:srgbClr val="0000FF"/>
                    </a:solidFill>
                  </a:rPr>
                  <a:t>m</a:t>
                </a:r>
                <a:r>
                  <a:rPr lang="en-US" sz="1600" dirty="0" smtClean="0">
                    <a:solidFill>
                      <a:srgbClr val="0000FF"/>
                    </a:solidFill>
                  </a:rPr>
                  <a:t>ean = shape/rate</a:t>
                </a:r>
              </a:p>
              <a:p>
                <a:r>
                  <a:rPr lang="en-US" sz="1600" dirty="0">
                    <a:solidFill>
                      <a:srgbClr val="0000FF"/>
                    </a:solidFill>
                  </a:rPr>
                  <a:t>s</a:t>
                </a:r>
                <a:r>
                  <a:rPr lang="en-US" sz="1600" dirty="0" smtClean="0">
                    <a:solidFill>
                      <a:srgbClr val="0000FF"/>
                    </a:solidFill>
                  </a:rPr>
                  <a:t>hape = 1: exponential distribution</a:t>
                </a:r>
              </a:p>
              <a:p>
                <a:r>
                  <a:rPr lang="en-US" sz="1600" dirty="0">
                    <a:solidFill>
                      <a:srgbClr val="0000FF"/>
                    </a:solidFill>
                  </a:rPr>
                  <a:t>s</a:t>
                </a:r>
                <a:r>
                  <a:rPr lang="en-US" sz="1600" dirty="0" smtClean="0">
                    <a:solidFill>
                      <a:srgbClr val="0000FF"/>
                    </a:solidFill>
                  </a:rPr>
                  <a:t>hape </a:t>
                </a:r>
                <a:r>
                  <a:rPr lang="en-US" sz="1600" smtClean="0">
                    <a:solidFill>
                      <a:srgbClr val="0000FF"/>
                    </a:solidFill>
                  </a:rPr>
                  <a:t>&lt; 1: </a:t>
                </a:r>
                <a:r>
                  <a:rPr lang="en-US" sz="1600" dirty="0" smtClean="0">
                    <a:solidFill>
                      <a:srgbClr val="0000FF"/>
                    </a:solidFill>
                  </a:rPr>
                  <a:t>diverges at zero</a:t>
                </a:r>
                <a:endParaRPr lang="en-US" sz="1600" dirty="0">
                  <a:solidFill>
                    <a:srgbClr val="0000FF"/>
                  </a:solidFill>
                </a:endParaRPr>
              </a:p>
            </p:txBody>
          </p:sp>
        </p:grpSp>
      </p:grpSp>
      <p:sp>
        <p:nvSpPr>
          <p:cNvPr id="29" name="TextBox 28"/>
          <p:cNvSpPr txBox="1"/>
          <p:nvPr/>
        </p:nvSpPr>
        <p:spPr>
          <a:xfrm>
            <a:off x="6675813" y="264132"/>
            <a:ext cx="2204850" cy="2062103"/>
          </a:xfrm>
          <a:prstGeom prst="rect">
            <a:avLst/>
          </a:prstGeom>
          <a:noFill/>
        </p:spPr>
        <p:txBody>
          <a:bodyPr wrap="none" rtlCol="0">
            <a:spAutoFit/>
          </a:bodyPr>
          <a:lstStyle/>
          <a:p>
            <a:r>
              <a:rPr lang="en-US" sz="1600" dirty="0" smtClean="0">
                <a:solidFill>
                  <a:srgbClr val="FF0000"/>
                </a:solidFill>
              </a:rPr>
              <a:t>s ~ </a:t>
            </a:r>
            <a:r>
              <a:rPr lang="en-US" sz="1600" dirty="0" err="1" smtClean="0">
                <a:solidFill>
                  <a:srgbClr val="FF0000"/>
                </a:solidFill>
              </a:rPr>
              <a:t>dgamma</a:t>
            </a:r>
            <a:r>
              <a:rPr lang="en-US" sz="1600" dirty="0" smtClean="0">
                <a:solidFill>
                  <a:srgbClr val="FF0000"/>
                </a:solidFill>
              </a:rPr>
              <a:t>(s1, r1)</a:t>
            </a:r>
          </a:p>
          <a:p>
            <a:r>
              <a:rPr lang="en-US" sz="1600" dirty="0" err="1" smtClean="0">
                <a:solidFill>
                  <a:srgbClr val="FF0000"/>
                </a:solidFill>
              </a:rPr>
              <a:t>bkg</a:t>
            </a:r>
            <a:r>
              <a:rPr lang="en-US" sz="1600" dirty="0" smtClean="0">
                <a:solidFill>
                  <a:srgbClr val="FF0000"/>
                </a:solidFill>
              </a:rPr>
              <a:t> ~ </a:t>
            </a:r>
            <a:r>
              <a:rPr lang="en-US" sz="1600" dirty="0" err="1" smtClean="0">
                <a:solidFill>
                  <a:srgbClr val="FF0000"/>
                </a:solidFill>
              </a:rPr>
              <a:t>dgamma</a:t>
            </a:r>
            <a:r>
              <a:rPr lang="en-US" sz="1600" dirty="0" smtClean="0">
                <a:solidFill>
                  <a:srgbClr val="FF0000"/>
                </a:solidFill>
              </a:rPr>
              <a:t>(s2, r2)</a:t>
            </a:r>
          </a:p>
          <a:p>
            <a:r>
              <a:rPr lang="en-US" sz="1600" dirty="0" smtClean="0">
                <a:solidFill>
                  <a:srgbClr val="FF0000"/>
                </a:solidFill>
              </a:rPr>
              <a:t>s1 ~ </a:t>
            </a:r>
            <a:r>
              <a:rPr lang="en-US" sz="1600" dirty="0" err="1" smtClean="0">
                <a:solidFill>
                  <a:srgbClr val="FF0000"/>
                </a:solidFill>
              </a:rPr>
              <a:t>dunif</a:t>
            </a:r>
            <a:r>
              <a:rPr lang="en-US" sz="1600" dirty="0" smtClean="0">
                <a:solidFill>
                  <a:srgbClr val="FF0000"/>
                </a:solidFill>
              </a:rPr>
              <a:t>(0.1, 1.0)</a:t>
            </a:r>
          </a:p>
          <a:p>
            <a:r>
              <a:rPr lang="en-US" sz="1600" dirty="0" smtClean="0">
                <a:solidFill>
                  <a:srgbClr val="FF0000"/>
                </a:solidFill>
              </a:rPr>
              <a:t>s2 ~ </a:t>
            </a:r>
            <a:r>
              <a:rPr lang="en-US" sz="1600" dirty="0" err="1" smtClean="0">
                <a:solidFill>
                  <a:srgbClr val="FF0000"/>
                </a:solidFill>
              </a:rPr>
              <a:t>dunif</a:t>
            </a:r>
            <a:r>
              <a:rPr lang="en-US" sz="1600" dirty="0" smtClean="0">
                <a:solidFill>
                  <a:srgbClr val="FF0000"/>
                </a:solidFill>
              </a:rPr>
              <a:t>(0.1, 1.0)</a:t>
            </a:r>
          </a:p>
          <a:p>
            <a:r>
              <a:rPr lang="en-US" sz="1600" dirty="0">
                <a:solidFill>
                  <a:srgbClr val="FF0000"/>
                </a:solidFill>
              </a:rPr>
              <a:t>r</a:t>
            </a:r>
            <a:r>
              <a:rPr lang="en-US" sz="1600" dirty="0" smtClean="0">
                <a:solidFill>
                  <a:srgbClr val="FF0000"/>
                </a:solidFill>
              </a:rPr>
              <a:t>1 ~ </a:t>
            </a:r>
            <a:r>
              <a:rPr lang="en-US" sz="1600" dirty="0" err="1" smtClean="0">
                <a:solidFill>
                  <a:srgbClr val="FF0000"/>
                </a:solidFill>
              </a:rPr>
              <a:t>dunif</a:t>
            </a:r>
            <a:r>
              <a:rPr lang="en-US" sz="1600" dirty="0" smtClean="0">
                <a:solidFill>
                  <a:srgbClr val="FF0000"/>
                </a:solidFill>
              </a:rPr>
              <a:t>(1.0e-6, 1.0e0)</a:t>
            </a:r>
          </a:p>
          <a:p>
            <a:r>
              <a:rPr lang="en-US" sz="1600" dirty="0">
                <a:solidFill>
                  <a:srgbClr val="FF0000"/>
                </a:solidFill>
              </a:rPr>
              <a:t>r</a:t>
            </a:r>
            <a:r>
              <a:rPr lang="en-US" sz="1600" dirty="0" smtClean="0">
                <a:solidFill>
                  <a:srgbClr val="FF0000"/>
                </a:solidFill>
              </a:rPr>
              <a:t>2 ~ </a:t>
            </a:r>
            <a:r>
              <a:rPr lang="en-US" sz="1600" dirty="0" err="1" smtClean="0">
                <a:solidFill>
                  <a:srgbClr val="FF0000"/>
                </a:solidFill>
              </a:rPr>
              <a:t>dunif</a:t>
            </a:r>
            <a:r>
              <a:rPr lang="en-US" sz="1600" dirty="0" smtClean="0">
                <a:solidFill>
                  <a:srgbClr val="FF0000"/>
                </a:solidFill>
              </a:rPr>
              <a:t>(1.0e-6, 1.0e0)</a:t>
            </a:r>
          </a:p>
          <a:p>
            <a:endParaRPr lang="en-US" sz="1600" dirty="0">
              <a:solidFill>
                <a:srgbClr val="FF0000"/>
              </a:solidFill>
            </a:endParaRPr>
          </a:p>
          <a:p>
            <a:r>
              <a:rPr lang="en-US" sz="1600" dirty="0">
                <a:solidFill>
                  <a:srgbClr val="FF0000"/>
                </a:solidFill>
              </a:rPr>
              <a:t> </a:t>
            </a:r>
            <a:r>
              <a:rPr lang="en-US" sz="1600" dirty="0" smtClean="0">
                <a:solidFill>
                  <a:srgbClr val="FF0000"/>
                </a:solidFill>
              </a:rPr>
              <a:t>        “</a:t>
            </a:r>
            <a:r>
              <a:rPr lang="en-US" sz="1600" dirty="0" err="1">
                <a:solidFill>
                  <a:srgbClr val="FF0000"/>
                </a:solidFill>
              </a:rPr>
              <a:t>h</a:t>
            </a:r>
            <a:r>
              <a:rPr lang="en-US" sz="1600" dirty="0" err="1" smtClean="0">
                <a:solidFill>
                  <a:srgbClr val="FF0000"/>
                </a:solidFill>
              </a:rPr>
              <a:t>yperpriors</a:t>
            </a:r>
            <a:r>
              <a:rPr lang="en-US" sz="1600" dirty="0" smtClean="0">
                <a:solidFill>
                  <a:srgbClr val="FF0000"/>
                </a:solidFill>
              </a:rPr>
              <a:t>”</a:t>
            </a:r>
            <a:endParaRPr lang="en-US" sz="1600" dirty="0">
              <a:solidFill>
                <a:srgbClr val="FF0000"/>
              </a:solidFill>
            </a:endParaRPr>
          </a:p>
        </p:txBody>
      </p:sp>
      <p:grpSp>
        <p:nvGrpSpPr>
          <p:cNvPr id="36" name="Group 35"/>
          <p:cNvGrpSpPr/>
          <p:nvPr/>
        </p:nvGrpSpPr>
        <p:grpSpPr>
          <a:xfrm>
            <a:off x="291918" y="2491602"/>
            <a:ext cx="2559816" cy="751495"/>
            <a:chOff x="291918" y="2491602"/>
            <a:chExt cx="2559816" cy="751495"/>
          </a:xfrm>
        </p:grpSpPr>
        <p:pic>
          <p:nvPicPr>
            <p:cNvPr id="7" name="Picture 6"/>
            <p:cNvPicPr>
              <a:picLocks noChangeAspect="1"/>
            </p:cNvPicPr>
            <p:nvPr/>
          </p:nvPicPr>
          <p:blipFill>
            <a:blip r:embed="rId6"/>
            <a:stretch>
              <a:fillRect/>
            </a:stretch>
          </p:blipFill>
          <p:spPr>
            <a:xfrm>
              <a:off x="317846" y="2491602"/>
              <a:ext cx="2533888" cy="751495"/>
            </a:xfrm>
            <a:prstGeom prst="rect">
              <a:avLst/>
            </a:prstGeom>
          </p:spPr>
        </p:pic>
        <p:sp>
          <p:nvSpPr>
            <p:cNvPr id="32" name="Rectangle 31"/>
            <p:cNvSpPr/>
            <p:nvPr/>
          </p:nvSpPr>
          <p:spPr>
            <a:xfrm>
              <a:off x="291918" y="3031887"/>
              <a:ext cx="2527482" cy="168513"/>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125352" y="2479728"/>
            <a:ext cx="2601193" cy="752977"/>
            <a:chOff x="3125352" y="2479728"/>
            <a:chExt cx="2601193" cy="752977"/>
          </a:xfrm>
        </p:grpSpPr>
        <p:pic>
          <p:nvPicPr>
            <p:cNvPr id="8" name="Picture 7"/>
            <p:cNvPicPr>
              <a:picLocks noChangeAspect="1"/>
            </p:cNvPicPr>
            <p:nvPr/>
          </p:nvPicPr>
          <p:blipFill>
            <a:blip r:embed="rId7"/>
            <a:stretch>
              <a:fillRect/>
            </a:stretch>
          </p:blipFill>
          <p:spPr>
            <a:xfrm>
              <a:off x="3125352" y="2479728"/>
              <a:ext cx="2601193" cy="752977"/>
            </a:xfrm>
            <a:prstGeom prst="rect">
              <a:avLst/>
            </a:prstGeom>
          </p:spPr>
        </p:pic>
        <p:sp>
          <p:nvSpPr>
            <p:cNvPr id="34" name="Rectangle 33"/>
            <p:cNvSpPr/>
            <p:nvPr/>
          </p:nvSpPr>
          <p:spPr>
            <a:xfrm>
              <a:off x="3138323" y="3036491"/>
              <a:ext cx="2527482" cy="168513"/>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179101" y="2525514"/>
            <a:ext cx="2736300" cy="753878"/>
            <a:chOff x="6179101" y="2525514"/>
            <a:chExt cx="2736300" cy="753878"/>
          </a:xfrm>
        </p:grpSpPr>
        <p:pic>
          <p:nvPicPr>
            <p:cNvPr id="30" name="Picture 29"/>
            <p:cNvPicPr>
              <a:picLocks noChangeAspect="1"/>
            </p:cNvPicPr>
            <p:nvPr/>
          </p:nvPicPr>
          <p:blipFill>
            <a:blip r:embed="rId8"/>
            <a:stretch>
              <a:fillRect/>
            </a:stretch>
          </p:blipFill>
          <p:spPr>
            <a:xfrm>
              <a:off x="6179101" y="2525514"/>
              <a:ext cx="2736300" cy="753878"/>
            </a:xfrm>
            <a:prstGeom prst="rect">
              <a:avLst/>
            </a:prstGeom>
          </p:spPr>
        </p:pic>
        <p:sp>
          <p:nvSpPr>
            <p:cNvPr id="35" name="Rectangle 34"/>
            <p:cNvSpPr/>
            <p:nvPr/>
          </p:nvSpPr>
          <p:spPr>
            <a:xfrm>
              <a:off x="6191454" y="3074584"/>
              <a:ext cx="2654574" cy="180058"/>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79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2277" y="357980"/>
            <a:ext cx="1415923" cy="461665"/>
          </a:xfrm>
          <a:prstGeom prst="rect">
            <a:avLst/>
          </a:prstGeom>
        </p:spPr>
        <p:txBody>
          <a:bodyPr wrap="none">
            <a:spAutoFit/>
          </a:bodyPr>
          <a:lstStyle/>
          <a:p>
            <a:r>
              <a:rPr lang="en-US" sz="2400" b="1" dirty="0" err="1" smtClean="0"/>
              <a:t>Rjags</a:t>
            </a:r>
            <a:r>
              <a:rPr lang="en-US" sz="2400" b="1" dirty="0" smtClean="0"/>
              <a:t> LAB</a:t>
            </a:r>
            <a:endParaRPr lang="en-US" sz="2400" dirty="0"/>
          </a:p>
        </p:txBody>
      </p:sp>
      <p:sp>
        <p:nvSpPr>
          <p:cNvPr id="2" name="TextBox 1"/>
          <p:cNvSpPr txBox="1"/>
          <p:nvPr/>
        </p:nvSpPr>
        <p:spPr>
          <a:xfrm>
            <a:off x="531091" y="1154545"/>
            <a:ext cx="7862454" cy="3539430"/>
          </a:xfrm>
          <a:prstGeom prst="rect">
            <a:avLst/>
          </a:prstGeom>
          <a:noFill/>
        </p:spPr>
        <p:txBody>
          <a:bodyPr wrap="square" rtlCol="0">
            <a:spAutoFit/>
          </a:bodyPr>
          <a:lstStyle/>
          <a:p>
            <a:pPr marL="342900" indent="-342900">
              <a:buAutoNum type="arabicPeriod"/>
            </a:pPr>
            <a:r>
              <a:rPr lang="en-US" sz="1600" dirty="0" smtClean="0"/>
              <a:t>install </a:t>
            </a:r>
            <a:r>
              <a:rPr lang="en-US" sz="1600" dirty="0" err="1" smtClean="0"/>
              <a:t>rjags</a:t>
            </a:r>
            <a:r>
              <a:rPr lang="en-US" sz="1600" dirty="0" smtClean="0"/>
              <a:t> within R [see links provided earlier] </a:t>
            </a:r>
          </a:p>
          <a:p>
            <a:pPr marL="342900" indent="-342900">
              <a:buAutoNum type="arabicPeriod"/>
            </a:pPr>
            <a:endParaRPr lang="en-US" sz="1600" dirty="0" smtClean="0"/>
          </a:p>
          <a:p>
            <a:pPr marL="342900" indent="-342900">
              <a:buAutoNum type="arabicPeriod" startAt="2"/>
            </a:pPr>
            <a:r>
              <a:rPr lang="en-US" sz="1600" dirty="0" smtClean="0"/>
              <a:t>run </a:t>
            </a:r>
            <a:r>
              <a:rPr lang="en-US" sz="1600" dirty="0" err="1" smtClean="0">
                <a:solidFill>
                  <a:srgbClr val="FF0000"/>
                </a:solidFill>
              </a:rPr>
              <a:t>poissonSIGBG.R</a:t>
            </a:r>
            <a:r>
              <a:rPr lang="en-US" sz="1600" dirty="0" smtClean="0"/>
              <a:t>. Play around with inputs: priors (s, </a:t>
            </a:r>
            <a:r>
              <a:rPr lang="en-US" sz="1600" dirty="0" err="1" smtClean="0"/>
              <a:t>bkg</a:t>
            </a:r>
            <a:r>
              <a:rPr lang="en-US" sz="1600" dirty="0" smtClean="0"/>
              <a:t>); </a:t>
            </a:r>
            <a:r>
              <a:rPr lang="en-US" sz="1600" dirty="0" err="1" smtClean="0"/>
              <a:t>n.adapt</a:t>
            </a:r>
            <a:r>
              <a:rPr lang="en-US" sz="1600" dirty="0" smtClean="0"/>
              <a:t>; </a:t>
            </a:r>
            <a:r>
              <a:rPr lang="en-US" sz="1600" dirty="0" err="1" smtClean="0"/>
              <a:t>n.update</a:t>
            </a:r>
            <a:r>
              <a:rPr lang="en-US" sz="1600" dirty="0" smtClean="0"/>
              <a:t>; </a:t>
            </a:r>
            <a:r>
              <a:rPr lang="en-US" sz="1600" dirty="0" err="1" smtClean="0"/>
              <a:t>n.iter</a:t>
            </a:r>
            <a:r>
              <a:rPr lang="en-US" sz="1600" dirty="0" smtClean="0"/>
              <a:t>; … </a:t>
            </a:r>
          </a:p>
          <a:p>
            <a:pPr marL="342900" indent="-342900">
              <a:buAutoNum type="arabicPeriod" startAt="2"/>
            </a:pPr>
            <a:endParaRPr lang="en-US" sz="1600" dirty="0"/>
          </a:p>
          <a:p>
            <a:r>
              <a:rPr lang="en-US" sz="1600" dirty="0" smtClean="0"/>
              <a:t>3.    run it for the following conditions:</a:t>
            </a:r>
          </a:p>
          <a:p>
            <a:r>
              <a:rPr lang="en-US" sz="1600" dirty="0" smtClean="0"/>
              <a:t> </a:t>
            </a:r>
          </a:p>
          <a:p>
            <a:r>
              <a:rPr lang="en-US" sz="1600" dirty="0" smtClean="0"/>
              <a:t>              </a:t>
            </a:r>
            <a:r>
              <a:rPr lang="en-US" sz="1600" dirty="0" err="1" smtClean="0"/>
              <a:t>obstotal</a:t>
            </a:r>
            <a:r>
              <a:rPr lang="en-US" sz="1600" dirty="0" smtClean="0"/>
              <a:t>=40, 20, 15, 10</a:t>
            </a:r>
          </a:p>
          <a:p>
            <a:r>
              <a:rPr lang="en-US" sz="1600" dirty="0"/>
              <a:t> </a:t>
            </a:r>
            <a:r>
              <a:rPr lang="en-US" sz="1600" dirty="0" smtClean="0"/>
              <a:t>             </a:t>
            </a:r>
            <a:r>
              <a:rPr lang="en-US" sz="1600" dirty="0" err="1" smtClean="0"/>
              <a:t>obsbkg</a:t>
            </a:r>
            <a:r>
              <a:rPr lang="en-US" sz="1600" dirty="0" smtClean="0"/>
              <a:t>=5</a:t>
            </a:r>
          </a:p>
          <a:p>
            <a:endParaRPr lang="en-US" sz="1600" dirty="0"/>
          </a:p>
          <a:p>
            <a:r>
              <a:rPr lang="en-US" sz="1600" dirty="0" smtClean="0"/>
              <a:t>        notice the shape of the posteriors, especially when the probability for obtaining a zero </a:t>
            </a:r>
          </a:p>
          <a:p>
            <a:r>
              <a:rPr lang="en-US" sz="1600" dirty="0"/>
              <a:t> </a:t>
            </a:r>
            <a:r>
              <a:rPr lang="en-US" sz="1600" dirty="0" smtClean="0"/>
              <a:t>       value for the parameter becomes non-zero</a:t>
            </a:r>
          </a:p>
          <a:p>
            <a:endParaRPr lang="en-US" sz="1600" dirty="0"/>
          </a:p>
          <a:p>
            <a:r>
              <a:rPr lang="en-US" sz="1600" dirty="0" smtClean="0"/>
              <a:t>        [when you use this code for serious research, you should always explore the sensitivity</a:t>
            </a:r>
          </a:p>
          <a:p>
            <a:r>
              <a:rPr lang="en-US" sz="1600" dirty="0"/>
              <a:t> </a:t>
            </a:r>
            <a:r>
              <a:rPr lang="en-US" sz="1600" dirty="0" smtClean="0"/>
              <a:t>        of the results to the priors, as discussed on the previous slide]</a:t>
            </a:r>
            <a:endParaRPr lang="en-US" sz="1600" dirty="0"/>
          </a:p>
        </p:txBody>
      </p:sp>
    </p:spTree>
    <p:extLst>
      <p:ext uri="{BB962C8B-B14F-4D97-AF65-F5344CB8AC3E}">
        <p14:creationId xmlns:p14="http://schemas.microsoft.com/office/powerpoint/2010/main" val="32406568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2202" y="353019"/>
            <a:ext cx="6513322" cy="461665"/>
          </a:xfrm>
          <a:prstGeom prst="rect">
            <a:avLst/>
          </a:prstGeom>
          <a:noFill/>
        </p:spPr>
        <p:txBody>
          <a:bodyPr wrap="none" rtlCol="0">
            <a:spAutoFit/>
          </a:bodyPr>
          <a:lstStyle/>
          <a:p>
            <a:r>
              <a:rPr lang="en-US" sz="2400" b="1" dirty="0" smtClean="0"/>
              <a:t>LINEAR </a:t>
            </a:r>
            <a:r>
              <a:rPr lang="en-US" sz="2400" b="1" dirty="0" err="1" smtClean="0"/>
              <a:t>REGRESSION</a:t>
            </a:r>
            <a:r>
              <a:rPr lang="en-US" sz="2400" baseline="30000" dirty="0" err="1" smtClean="0">
                <a:solidFill>
                  <a:srgbClr val="008000"/>
                </a:solidFill>
              </a:rPr>
              <a:t>a</a:t>
            </a:r>
            <a:r>
              <a:rPr lang="en-US" sz="2400" b="1" dirty="0" smtClean="0"/>
              <a:t> WITH BAYESIAN STATISTICS</a:t>
            </a:r>
          </a:p>
        </p:txBody>
      </p:sp>
      <p:pic>
        <p:nvPicPr>
          <p:cNvPr id="3" name="Picture 2"/>
          <p:cNvPicPr>
            <a:picLocks noChangeAspect="1"/>
          </p:cNvPicPr>
          <p:nvPr/>
        </p:nvPicPr>
        <p:blipFill>
          <a:blip r:embed="rId3"/>
          <a:stretch>
            <a:fillRect/>
          </a:stretch>
        </p:blipFill>
        <p:spPr>
          <a:xfrm>
            <a:off x="1293090" y="3993128"/>
            <a:ext cx="6909163" cy="1605824"/>
          </a:xfrm>
          <a:prstGeom prst="rect">
            <a:avLst/>
          </a:prstGeom>
        </p:spPr>
      </p:pic>
      <p:sp>
        <p:nvSpPr>
          <p:cNvPr id="4" name="Rectangle 3"/>
          <p:cNvSpPr/>
          <p:nvPr/>
        </p:nvSpPr>
        <p:spPr>
          <a:xfrm>
            <a:off x="254236" y="6348190"/>
            <a:ext cx="8842384" cy="338554"/>
          </a:xfrm>
          <a:prstGeom prst="rect">
            <a:avLst/>
          </a:prstGeom>
        </p:spPr>
        <p:txBody>
          <a:bodyPr wrap="none">
            <a:spAutoFit/>
          </a:bodyPr>
          <a:lstStyle/>
          <a:p>
            <a:r>
              <a:rPr lang="en-US" sz="1600" baseline="30000" dirty="0">
                <a:solidFill>
                  <a:srgbClr val="008000"/>
                </a:solidFill>
              </a:rPr>
              <a:t>a</a:t>
            </a:r>
            <a:r>
              <a:rPr lang="en-US" sz="1600" dirty="0" smtClean="0">
                <a:solidFill>
                  <a:srgbClr val="008000"/>
                </a:solidFill>
              </a:rPr>
              <a:t> </a:t>
            </a:r>
            <a:r>
              <a:rPr lang="en-US" sz="1600" dirty="0" err="1" smtClean="0">
                <a:solidFill>
                  <a:srgbClr val="008000"/>
                </a:solidFill>
              </a:rPr>
              <a:t>Gelman</a:t>
            </a:r>
            <a:r>
              <a:rPr lang="en-US" sz="1600" dirty="0" smtClean="0">
                <a:solidFill>
                  <a:srgbClr val="008000"/>
                </a:solidFill>
              </a:rPr>
              <a:t> &amp; Hill, Data Analysis using Regression and Multilevel/Hierarchical Models (Cambridge U, 2007)</a:t>
            </a:r>
            <a:endParaRPr lang="en-US" sz="1600" dirty="0">
              <a:solidFill>
                <a:srgbClr val="008000"/>
              </a:solidFill>
            </a:endParaRPr>
          </a:p>
        </p:txBody>
      </p:sp>
      <p:pic>
        <p:nvPicPr>
          <p:cNvPr id="5" name="Picture 4" descr="Popular-Applications-of-Linear-Regression-for-Business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949" y="960549"/>
            <a:ext cx="2149475" cy="2865967"/>
          </a:xfrm>
          <a:prstGeom prst="rect">
            <a:avLst/>
          </a:prstGeom>
        </p:spPr>
      </p:pic>
    </p:spTree>
    <p:extLst>
      <p:ext uri="{BB962C8B-B14F-4D97-AF65-F5344CB8AC3E}">
        <p14:creationId xmlns:p14="http://schemas.microsoft.com/office/powerpoint/2010/main" val="10715370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47874" y="2246062"/>
            <a:ext cx="6780390" cy="3932320"/>
            <a:chOff x="1147874" y="2653602"/>
            <a:chExt cx="6780390" cy="3932320"/>
          </a:xfrm>
        </p:grpSpPr>
        <p:sp>
          <p:nvSpPr>
            <p:cNvPr id="3" name="Rectangle 2"/>
            <p:cNvSpPr/>
            <p:nvPr/>
          </p:nvSpPr>
          <p:spPr>
            <a:xfrm>
              <a:off x="1147874" y="2653602"/>
              <a:ext cx="6780390" cy="1015663"/>
            </a:xfrm>
            <a:prstGeom prst="rect">
              <a:avLst/>
            </a:prstGeom>
          </p:spPr>
          <p:txBody>
            <a:bodyPr wrap="square">
              <a:spAutoFit/>
            </a:bodyPr>
            <a:lstStyle/>
            <a:p>
              <a:r>
                <a:rPr lang="en-US" sz="2000" baseline="30000" dirty="0" smtClean="0">
                  <a:cs typeface="Abadi MT Condensed Light"/>
                </a:rPr>
                <a:t>“</a:t>
              </a:r>
              <a:r>
                <a:rPr lang="en-US" sz="2000" dirty="0" smtClean="0">
                  <a:cs typeface="Abadi MT Condensed Light"/>
                </a:rPr>
                <a:t>We use fantastic telescopes, the best physical models, and the best computers. The weak link in this chain is interpreting our data using 100-year-old-mathematics” </a:t>
              </a:r>
              <a:r>
                <a:rPr lang="en-US" sz="2000" baseline="30000" dirty="0">
                  <a:solidFill>
                    <a:srgbClr val="008000"/>
                  </a:solidFill>
                  <a:cs typeface="Abadi MT Condensed Light"/>
                </a:rPr>
                <a:t>b</a:t>
              </a:r>
              <a:endParaRPr lang="en-US" sz="2000" baseline="30000" dirty="0" smtClean="0">
                <a:solidFill>
                  <a:srgbClr val="008000"/>
                </a:solidFill>
                <a:cs typeface="Abadi MT Condensed Light"/>
              </a:endParaRPr>
            </a:p>
          </p:txBody>
        </p:sp>
        <p:sp>
          <p:nvSpPr>
            <p:cNvPr id="4" name="Rectangle 3"/>
            <p:cNvSpPr/>
            <p:nvPr/>
          </p:nvSpPr>
          <p:spPr>
            <a:xfrm>
              <a:off x="1764830" y="6247368"/>
              <a:ext cx="3627916" cy="338554"/>
            </a:xfrm>
            <a:prstGeom prst="rect">
              <a:avLst/>
            </a:prstGeom>
          </p:spPr>
          <p:txBody>
            <a:bodyPr wrap="none">
              <a:spAutoFit/>
            </a:bodyPr>
            <a:lstStyle/>
            <a:p>
              <a:r>
                <a:rPr lang="en-US" sz="1600" baseline="30000" dirty="0" smtClean="0">
                  <a:solidFill>
                    <a:srgbClr val="008000"/>
                  </a:solidFill>
                  <a:cs typeface="Abadi MT Condensed Light"/>
                </a:rPr>
                <a:t>b</a:t>
              </a:r>
              <a:r>
                <a:rPr lang="en-US" sz="1600" dirty="0" smtClean="0">
                  <a:solidFill>
                    <a:srgbClr val="008000"/>
                  </a:solidFill>
                  <a:cs typeface="Abadi MT Condensed Light"/>
                </a:rPr>
                <a:t> D</a:t>
              </a:r>
              <a:r>
                <a:rPr lang="en-US" sz="1600" dirty="0">
                  <a:solidFill>
                    <a:srgbClr val="008000"/>
                  </a:solidFill>
                  <a:cs typeface="Abadi MT Condensed Light"/>
                </a:rPr>
                <a:t>. Mackenzie, New Sci. 2453, 36 (2004</a:t>
              </a:r>
              <a:r>
                <a:rPr lang="en-US" sz="1600" dirty="0" smtClean="0">
                  <a:solidFill>
                    <a:srgbClr val="008000"/>
                  </a:solidFill>
                  <a:cs typeface="Abadi MT Condensed Light"/>
                </a:rPr>
                <a:t>)</a:t>
              </a:r>
              <a:endParaRPr lang="en-US" sz="1600" dirty="0">
                <a:solidFill>
                  <a:srgbClr val="008000"/>
                </a:solidFill>
                <a:cs typeface="Abadi MT Condensed Light"/>
              </a:endParaRPr>
            </a:p>
          </p:txBody>
        </p:sp>
      </p:grpSp>
      <p:grpSp>
        <p:nvGrpSpPr>
          <p:cNvPr id="8" name="Group 7"/>
          <p:cNvGrpSpPr/>
          <p:nvPr/>
        </p:nvGrpSpPr>
        <p:grpSpPr>
          <a:xfrm>
            <a:off x="1147874" y="965414"/>
            <a:ext cx="7493000" cy="4920868"/>
            <a:chOff x="1147874" y="1334854"/>
            <a:chExt cx="7493000" cy="4920868"/>
          </a:xfrm>
        </p:grpSpPr>
        <p:sp>
          <p:nvSpPr>
            <p:cNvPr id="5" name="Rectangle 4"/>
            <p:cNvSpPr/>
            <p:nvPr/>
          </p:nvSpPr>
          <p:spPr>
            <a:xfrm>
              <a:off x="1147874" y="1334854"/>
              <a:ext cx="7493000" cy="707886"/>
            </a:xfrm>
            <a:prstGeom prst="rect">
              <a:avLst/>
            </a:prstGeom>
          </p:spPr>
          <p:txBody>
            <a:bodyPr wrap="square">
              <a:spAutoFit/>
            </a:bodyPr>
            <a:lstStyle/>
            <a:p>
              <a:r>
                <a:rPr lang="en-US" sz="2000" dirty="0"/>
                <a:t>“</a:t>
              </a:r>
              <a:r>
                <a:rPr lang="en-US" sz="2000" dirty="0" smtClean="0"/>
                <a:t>If your </a:t>
              </a:r>
              <a:r>
                <a:rPr lang="en-US" sz="2000" dirty="0"/>
                <a:t>experiment needs statistics, you ought to have done a </a:t>
              </a:r>
              <a:endParaRPr lang="en-US" sz="2000" dirty="0" smtClean="0"/>
            </a:p>
            <a:p>
              <a:r>
                <a:rPr lang="en-US" sz="2000" dirty="0"/>
                <a:t>b</a:t>
              </a:r>
              <a:r>
                <a:rPr lang="en-US" sz="2000" dirty="0" smtClean="0"/>
                <a:t>etter experiment” </a:t>
              </a:r>
              <a:r>
                <a:rPr lang="en-US" sz="2000" baseline="30000" dirty="0" smtClean="0">
                  <a:solidFill>
                    <a:srgbClr val="008000"/>
                  </a:solidFill>
                </a:rPr>
                <a:t>a</a:t>
              </a:r>
              <a:endParaRPr lang="en-US" sz="2000" baseline="30000" dirty="0">
                <a:solidFill>
                  <a:srgbClr val="008000"/>
                </a:solidFill>
              </a:endParaRPr>
            </a:p>
          </p:txBody>
        </p:sp>
        <p:sp>
          <p:nvSpPr>
            <p:cNvPr id="6" name="Rectangle 5"/>
            <p:cNvSpPr/>
            <p:nvPr/>
          </p:nvSpPr>
          <p:spPr>
            <a:xfrm>
              <a:off x="1764830" y="5917168"/>
              <a:ext cx="2860078" cy="338554"/>
            </a:xfrm>
            <a:prstGeom prst="rect">
              <a:avLst/>
            </a:prstGeom>
          </p:spPr>
          <p:txBody>
            <a:bodyPr wrap="none">
              <a:spAutoFit/>
            </a:bodyPr>
            <a:lstStyle/>
            <a:p>
              <a:r>
                <a:rPr lang="en-US" sz="1600" baseline="30000" dirty="0">
                  <a:solidFill>
                    <a:srgbClr val="008000"/>
                  </a:solidFill>
                  <a:cs typeface="Abadi MT Condensed Light"/>
                </a:rPr>
                <a:t>a</a:t>
              </a:r>
              <a:r>
                <a:rPr lang="en-US" sz="1600" dirty="0" smtClean="0">
                  <a:solidFill>
                    <a:srgbClr val="008000"/>
                  </a:solidFill>
                  <a:cs typeface="Abadi MT Condensed Light"/>
                </a:rPr>
                <a:t> Ernest Rutherford [1871-1937]</a:t>
              </a:r>
              <a:endParaRPr lang="en-US" sz="1600" dirty="0">
                <a:solidFill>
                  <a:srgbClr val="008000"/>
                </a:solidFill>
                <a:cs typeface="Abadi MT Condensed Light"/>
              </a:endParaRPr>
            </a:p>
          </p:txBody>
        </p:sp>
      </p:grpSp>
      <p:pic>
        <p:nvPicPr>
          <p:cNvPr id="9" name="Picture 8"/>
          <p:cNvPicPr>
            <a:picLocks noChangeAspect="1"/>
          </p:cNvPicPr>
          <p:nvPr/>
        </p:nvPicPr>
        <p:blipFill>
          <a:blip r:embed="rId2"/>
          <a:stretch>
            <a:fillRect/>
          </a:stretch>
        </p:blipFill>
        <p:spPr>
          <a:xfrm>
            <a:off x="5824023" y="4190976"/>
            <a:ext cx="2936174" cy="2283691"/>
          </a:xfrm>
          <a:prstGeom prst="rect">
            <a:avLst/>
          </a:prstGeom>
        </p:spPr>
      </p:pic>
    </p:spTree>
    <p:extLst>
      <p:ext uri="{BB962C8B-B14F-4D97-AF65-F5344CB8AC3E}">
        <p14:creationId xmlns:p14="http://schemas.microsoft.com/office/powerpoint/2010/main" val="1426267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6218770" cy="461665"/>
          </a:xfrm>
          <a:prstGeom prst="rect">
            <a:avLst/>
          </a:prstGeom>
          <a:noFill/>
        </p:spPr>
        <p:txBody>
          <a:bodyPr wrap="none" rtlCol="0">
            <a:spAutoFit/>
          </a:bodyPr>
          <a:lstStyle/>
          <a:p>
            <a:r>
              <a:rPr lang="en-US" sz="2400" b="1" dirty="0" smtClean="0"/>
              <a:t>EXAMPLE: REGRESSION WITHOUT ERROR BARS</a:t>
            </a:r>
          </a:p>
        </p:txBody>
      </p:sp>
      <p:pic>
        <p:nvPicPr>
          <p:cNvPr id="99" name="Picture 98"/>
          <p:cNvPicPr>
            <a:picLocks noChangeAspect="1"/>
          </p:cNvPicPr>
          <p:nvPr/>
        </p:nvPicPr>
        <p:blipFill>
          <a:blip r:embed="rId3"/>
          <a:stretch>
            <a:fillRect/>
          </a:stretch>
        </p:blipFill>
        <p:spPr>
          <a:xfrm>
            <a:off x="4584700" y="2044650"/>
            <a:ext cx="4449321" cy="4111704"/>
          </a:xfrm>
          <a:prstGeom prst="rect">
            <a:avLst/>
          </a:prstGeom>
        </p:spPr>
      </p:pic>
      <p:sp>
        <p:nvSpPr>
          <p:cNvPr id="3" name="TextBox 2"/>
          <p:cNvSpPr txBox="1"/>
          <p:nvPr/>
        </p:nvSpPr>
        <p:spPr>
          <a:xfrm>
            <a:off x="697217" y="6156354"/>
            <a:ext cx="7063251" cy="584776"/>
          </a:xfrm>
          <a:prstGeom prst="rect">
            <a:avLst/>
          </a:prstGeom>
          <a:noFill/>
        </p:spPr>
        <p:txBody>
          <a:bodyPr wrap="none" rtlCol="0">
            <a:spAutoFit/>
          </a:bodyPr>
          <a:lstStyle/>
          <a:p>
            <a:r>
              <a:rPr lang="en-US" sz="1600" dirty="0">
                <a:solidFill>
                  <a:srgbClr val="0000FF"/>
                </a:solidFill>
              </a:rPr>
              <a:t>e</a:t>
            </a:r>
            <a:r>
              <a:rPr lang="en-US" sz="1600" dirty="0" smtClean="0">
                <a:solidFill>
                  <a:srgbClr val="0000FF"/>
                </a:solidFill>
              </a:rPr>
              <a:t>ach data point pulls on the model [regression line] with a weight that is regulated</a:t>
            </a:r>
          </a:p>
          <a:p>
            <a:r>
              <a:rPr lang="en-US" sz="1600" dirty="0" smtClean="0">
                <a:solidFill>
                  <a:srgbClr val="0000FF"/>
                </a:solidFill>
              </a:rPr>
              <a:t>  by how well it is supported by the other data points </a:t>
            </a:r>
            <a:endParaRPr lang="en-US" sz="1600" dirty="0">
              <a:solidFill>
                <a:srgbClr val="0000FF"/>
              </a:solidFill>
            </a:endParaRPr>
          </a:p>
        </p:txBody>
      </p:sp>
      <p:pic>
        <p:nvPicPr>
          <p:cNvPr id="4" name="Picture 3"/>
          <p:cNvPicPr>
            <a:picLocks noChangeAspect="1"/>
          </p:cNvPicPr>
          <p:nvPr/>
        </p:nvPicPr>
        <p:blipFill>
          <a:blip r:embed="rId4"/>
          <a:stretch>
            <a:fillRect/>
          </a:stretch>
        </p:blipFill>
        <p:spPr>
          <a:xfrm>
            <a:off x="615950" y="1244740"/>
            <a:ext cx="3467100" cy="4000500"/>
          </a:xfrm>
          <a:prstGeom prst="rect">
            <a:avLst/>
          </a:prstGeom>
        </p:spPr>
      </p:pic>
      <p:sp>
        <p:nvSpPr>
          <p:cNvPr id="23" name="Rectangle 22"/>
          <p:cNvSpPr/>
          <p:nvPr/>
        </p:nvSpPr>
        <p:spPr>
          <a:xfrm>
            <a:off x="627367" y="1395402"/>
            <a:ext cx="2667000" cy="7127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28650" y="2895600"/>
            <a:ext cx="3397250" cy="11557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alphaModFix amt="20000"/>
          </a:blip>
          <a:stretch>
            <a:fillRect/>
          </a:stretch>
        </p:blipFill>
        <p:spPr>
          <a:xfrm rot="5400000">
            <a:off x="6280150" y="3365500"/>
            <a:ext cx="1816100" cy="908050"/>
          </a:xfrm>
          <a:prstGeom prst="rect">
            <a:avLst/>
          </a:prstGeom>
        </p:spPr>
      </p:pic>
      <p:cxnSp>
        <p:nvCxnSpPr>
          <p:cNvPr id="31" name="Straight Connector 30"/>
          <p:cNvCxnSpPr/>
          <p:nvPr/>
        </p:nvCxnSpPr>
        <p:spPr>
          <a:xfrm flipV="1">
            <a:off x="6223000" y="3244990"/>
            <a:ext cx="1485900" cy="104140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972300" y="3435490"/>
            <a:ext cx="0" cy="3429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5549900" y="3771900"/>
            <a:ext cx="3009900" cy="1778000"/>
            <a:chOff x="5549900" y="3771900"/>
            <a:chExt cx="3009900" cy="1778000"/>
          </a:xfrm>
        </p:grpSpPr>
        <p:cxnSp>
          <p:nvCxnSpPr>
            <p:cNvPr id="34" name="Straight Connector 33"/>
            <p:cNvCxnSpPr/>
            <p:nvPr/>
          </p:nvCxnSpPr>
          <p:spPr>
            <a:xfrm>
              <a:off x="5549900" y="3771900"/>
              <a:ext cx="3009900" cy="0"/>
            </a:xfrm>
            <a:prstGeom prst="line">
              <a:avLst/>
            </a:prstGeom>
            <a:ln>
              <a:solidFill>
                <a:srgbClr val="7F7F7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971354" y="3784600"/>
              <a:ext cx="0" cy="1765300"/>
            </a:xfrm>
            <a:prstGeom prst="line">
              <a:avLst/>
            </a:prstGeom>
            <a:ln>
              <a:solidFill>
                <a:srgbClr val="7F7F7F"/>
              </a:solidFill>
              <a:prstDash val="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23340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4710230" y="1309269"/>
            <a:ext cx="4459169" cy="4131557"/>
          </a:xfrm>
          <a:prstGeom prst="rect">
            <a:avLst/>
          </a:prstGeom>
        </p:spPr>
      </p:pic>
      <p:pic>
        <p:nvPicPr>
          <p:cNvPr id="70" name="Picture 69"/>
          <p:cNvPicPr>
            <a:picLocks noChangeAspect="1"/>
          </p:cNvPicPr>
          <p:nvPr/>
        </p:nvPicPr>
        <p:blipFill>
          <a:blip r:embed="rId4"/>
          <a:stretch>
            <a:fillRect/>
          </a:stretch>
        </p:blipFill>
        <p:spPr>
          <a:xfrm>
            <a:off x="4733382" y="1305897"/>
            <a:ext cx="4436017" cy="4097574"/>
          </a:xfrm>
          <a:prstGeom prst="rect">
            <a:avLst/>
          </a:prstGeom>
        </p:spPr>
      </p:pic>
      <p:pic>
        <p:nvPicPr>
          <p:cNvPr id="76" name="Picture 75"/>
          <p:cNvPicPr>
            <a:picLocks noChangeAspect="1"/>
          </p:cNvPicPr>
          <p:nvPr/>
        </p:nvPicPr>
        <p:blipFill>
          <a:blip r:embed="rId5"/>
          <a:stretch>
            <a:fillRect/>
          </a:stretch>
        </p:blipFill>
        <p:spPr>
          <a:xfrm>
            <a:off x="4724399" y="1283583"/>
            <a:ext cx="4419600" cy="4117715"/>
          </a:xfrm>
          <a:prstGeom prst="rect">
            <a:avLst/>
          </a:prstGeom>
        </p:spPr>
      </p:pic>
      <p:grpSp>
        <p:nvGrpSpPr>
          <p:cNvPr id="92" name="Group 91"/>
          <p:cNvGrpSpPr/>
          <p:nvPr/>
        </p:nvGrpSpPr>
        <p:grpSpPr>
          <a:xfrm>
            <a:off x="5132875" y="-10136"/>
            <a:ext cx="4849325" cy="2335675"/>
            <a:chOff x="5132875" y="243854"/>
            <a:chExt cx="4849325" cy="2335675"/>
          </a:xfrm>
        </p:grpSpPr>
        <p:sp>
          <p:nvSpPr>
            <p:cNvPr id="18" name="Rectangle 17"/>
            <p:cNvSpPr/>
            <p:nvPr/>
          </p:nvSpPr>
          <p:spPr>
            <a:xfrm>
              <a:off x="5132875" y="243854"/>
              <a:ext cx="3767750" cy="307777"/>
            </a:xfrm>
            <a:prstGeom prst="rect">
              <a:avLst/>
            </a:prstGeom>
          </p:spPr>
          <p:txBody>
            <a:bodyPr wrap="square">
              <a:spAutoFit/>
            </a:bodyPr>
            <a:lstStyle/>
            <a:p>
              <a:endParaRPr lang="en-US" sz="1400" dirty="0">
                <a:solidFill>
                  <a:srgbClr val="0000FF"/>
                </a:solidFill>
              </a:endParaRPr>
            </a:p>
          </p:txBody>
        </p:sp>
        <p:grpSp>
          <p:nvGrpSpPr>
            <p:cNvPr id="77" name="Group 76"/>
            <p:cNvGrpSpPr/>
            <p:nvPr/>
          </p:nvGrpSpPr>
          <p:grpSpPr>
            <a:xfrm>
              <a:off x="5410200" y="385237"/>
              <a:ext cx="4572000" cy="2194292"/>
              <a:chOff x="5308600" y="435921"/>
              <a:chExt cx="4572000" cy="2194292"/>
            </a:xfrm>
          </p:grpSpPr>
          <p:grpSp>
            <p:nvGrpSpPr>
              <p:cNvPr id="78" name="Group 77"/>
              <p:cNvGrpSpPr/>
              <p:nvPr/>
            </p:nvGrpSpPr>
            <p:grpSpPr>
              <a:xfrm>
                <a:off x="5308600" y="435921"/>
                <a:ext cx="4572000" cy="2168892"/>
                <a:chOff x="5448300" y="688608"/>
                <a:chExt cx="4572000" cy="2168892"/>
              </a:xfrm>
            </p:grpSpPr>
            <p:cxnSp>
              <p:nvCxnSpPr>
                <p:cNvPr id="80" name="Straight Arrow Connector 79"/>
                <p:cNvCxnSpPr/>
                <p:nvPr/>
              </p:nvCxnSpPr>
              <p:spPr>
                <a:xfrm>
                  <a:off x="7200900" y="1714500"/>
                  <a:ext cx="863600" cy="114300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5448300" y="688608"/>
                  <a:ext cx="4572000" cy="1169551"/>
                </a:xfrm>
                <a:prstGeom prst="rect">
                  <a:avLst/>
                </a:prstGeom>
              </p:spPr>
              <p:txBody>
                <a:bodyPr>
                  <a:spAutoFit/>
                </a:bodyPr>
                <a:lstStyle/>
                <a:p>
                  <a:r>
                    <a:rPr lang="en-US" sz="1400" dirty="0" smtClean="0">
                      <a:solidFill>
                        <a:srgbClr val="FF0000"/>
                      </a:solidFill>
                    </a:rPr>
                    <a:t>95% </a:t>
                  </a:r>
                  <a:r>
                    <a:rPr lang="en-US" sz="1400" dirty="0">
                      <a:solidFill>
                        <a:srgbClr val="FF0000"/>
                      </a:solidFill>
                    </a:rPr>
                    <a:t>credible </a:t>
                  </a:r>
                  <a:r>
                    <a:rPr lang="en-US" sz="1400" dirty="0" smtClean="0">
                      <a:solidFill>
                        <a:srgbClr val="FF0000"/>
                      </a:solidFill>
                    </a:rPr>
                    <a:t>interval for true regression line, </a:t>
                  </a:r>
                </a:p>
                <a:p>
                  <a:r>
                    <a:rPr lang="en-US" sz="1400" dirty="0" smtClean="0">
                      <a:solidFill>
                        <a:srgbClr val="FF0000"/>
                      </a:solidFill>
                    </a:rPr>
                    <a:t>marginalized over </a:t>
                  </a:r>
                  <a:r>
                    <a:rPr lang="en-US" sz="1400" dirty="0" err="1" smtClean="0">
                      <a:solidFill>
                        <a:srgbClr val="FF0000"/>
                      </a:solidFill>
                    </a:rPr>
                    <a:t>sigmay</a:t>
                  </a:r>
                  <a:r>
                    <a:rPr lang="en-US" sz="1400" dirty="0" smtClean="0">
                      <a:solidFill>
                        <a:srgbClr val="FF0000"/>
                      </a:solidFill>
                    </a:rPr>
                    <a:t> [important for </a:t>
                  </a:r>
                </a:p>
                <a:p>
                  <a:r>
                    <a:rPr lang="en-US" sz="1400" dirty="0" smtClean="0">
                      <a:solidFill>
                        <a:srgbClr val="FF0000"/>
                      </a:solidFill>
                    </a:rPr>
                    <a:t>predictions]; we </a:t>
                  </a:r>
                  <a:r>
                    <a:rPr lang="en-US" sz="1400" dirty="0">
                      <a:solidFill>
                        <a:srgbClr val="FF0000"/>
                      </a:solidFill>
                    </a:rPr>
                    <a:t>are 95% sure that the true </a:t>
                  </a:r>
                  <a:endParaRPr lang="en-US" sz="1400" dirty="0" smtClean="0">
                    <a:solidFill>
                      <a:srgbClr val="FF0000"/>
                    </a:solidFill>
                  </a:endParaRPr>
                </a:p>
                <a:p>
                  <a:r>
                    <a:rPr lang="en-US" sz="1400" dirty="0" smtClean="0">
                      <a:solidFill>
                        <a:srgbClr val="FF0000"/>
                      </a:solidFill>
                    </a:rPr>
                    <a:t>regression </a:t>
                  </a:r>
                  <a:r>
                    <a:rPr lang="en-US" sz="1400" dirty="0">
                      <a:solidFill>
                        <a:srgbClr val="FF0000"/>
                      </a:solidFill>
                    </a:rPr>
                    <a:t>line is </a:t>
                  </a:r>
                  <a:r>
                    <a:rPr lang="en-US" sz="1400" dirty="0" smtClean="0">
                      <a:solidFill>
                        <a:srgbClr val="FF0000"/>
                      </a:solidFill>
                    </a:rPr>
                    <a:t>within </a:t>
                  </a:r>
                  <a:r>
                    <a:rPr lang="en-US" sz="1400" dirty="0">
                      <a:solidFill>
                        <a:srgbClr val="FF0000"/>
                      </a:solidFill>
                    </a:rPr>
                    <a:t>the credible </a:t>
                  </a:r>
                  <a:r>
                    <a:rPr lang="en-US" sz="1400" dirty="0" smtClean="0">
                      <a:solidFill>
                        <a:srgbClr val="FF0000"/>
                      </a:solidFill>
                    </a:rPr>
                    <a:t>interval</a:t>
                  </a:r>
                  <a:endParaRPr lang="en-US" sz="1400" dirty="0">
                    <a:solidFill>
                      <a:srgbClr val="FF0000"/>
                    </a:solidFill>
                  </a:endParaRPr>
                </a:p>
                <a:p>
                  <a:endParaRPr lang="en-US" sz="1400" dirty="0">
                    <a:solidFill>
                      <a:srgbClr val="FF0000"/>
                    </a:solidFill>
                  </a:endParaRPr>
                </a:p>
              </p:txBody>
            </p:sp>
          </p:grpSp>
          <p:cxnSp>
            <p:nvCxnSpPr>
              <p:cNvPr id="79" name="Straight Arrow Connector 78"/>
              <p:cNvCxnSpPr/>
              <p:nvPr/>
            </p:nvCxnSpPr>
            <p:spPr>
              <a:xfrm>
                <a:off x="7048500" y="1436413"/>
                <a:ext cx="1143000" cy="119380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grpSp>
      <p:grpSp>
        <p:nvGrpSpPr>
          <p:cNvPr id="87" name="Group 86"/>
          <p:cNvGrpSpPr/>
          <p:nvPr/>
        </p:nvGrpSpPr>
        <p:grpSpPr>
          <a:xfrm>
            <a:off x="5740400" y="3387200"/>
            <a:ext cx="4572000" cy="2723297"/>
            <a:chOff x="5930900" y="3708400"/>
            <a:chExt cx="4572000" cy="2723297"/>
          </a:xfrm>
        </p:grpSpPr>
        <p:cxnSp>
          <p:nvCxnSpPr>
            <p:cNvPr id="88" name="Straight Arrow Connector 87"/>
            <p:cNvCxnSpPr/>
            <p:nvPr/>
          </p:nvCxnSpPr>
          <p:spPr>
            <a:xfrm flipH="1" flipV="1">
              <a:off x="6438900" y="4145070"/>
              <a:ext cx="469900" cy="1541768"/>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5930900" y="5600700"/>
              <a:ext cx="4572000" cy="830997"/>
            </a:xfrm>
            <a:prstGeom prst="rect">
              <a:avLst/>
            </a:prstGeom>
          </p:spPr>
          <p:txBody>
            <a:bodyPr>
              <a:spAutoFit/>
            </a:bodyPr>
            <a:lstStyle/>
            <a:p>
              <a:r>
                <a:rPr lang="en-US" sz="1600" dirty="0" smtClean="0">
                  <a:solidFill>
                    <a:srgbClr val="FF0000"/>
                  </a:solidFill>
                </a:rPr>
                <a:t>± mean(</a:t>
              </a:r>
              <a:r>
                <a:rPr lang="en-US" sz="1600" dirty="0" err="1" smtClean="0">
                  <a:solidFill>
                    <a:srgbClr val="FF0000"/>
                  </a:solidFill>
                </a:rPr>
                <a:t>sigmay</a:t>
              </a:r>
              <a:r>
                <a:rPr lang="en-US" sz="1600" dirty="0" smtClean="0">
                  <a:solidFill>
                    <a:srgbClr val="FF0000"/>
                  </a:solidFill>
                </a:rPr>
                <a:t>); tells us the most</a:t>
              </a:r>
            </a:p>
            <a:p>
              <a:r>
                <a:rPr lang="en-US" sz="1600" dirty="0">
                  <a:solidFill>
                    <a:srgbClr val="FF0000"/>
                  </a:solidFill>
                </a:rPr>
                <a:t>c</a:t>
              </a:r>
              <a:r>
                <a:rPr lang="en-US" sz="1600" dirty="0" smtClean="0">
                  <a:solidFill>
                    <a:srgbClr val="FF0000"/>
                  </a:solidFill>
                </a:rPr>
                <a:t>redible region where to expect</a:t>
              </a:r>
            </a:p>
            <a:p>
              <a:r>
                <a:rPr lang="en-US" sz="1600" dirty="0">
                  <a:solidFill>
                    <a:srgbClr val="FF0000"/>
                  </a:solidFill>
                </a:rPr>
                <a:t>n</a:t>
              </a:r>
              <a:r>
                <a:rPr lang="en-US" sz="1600" dirty="0" smtClean="0">
                  <a:solidFill>
                    <a:srgbClr val="FF0000"/>
                  </a:solidFill>
                </a:rPr>
                <a:t>ew data </a:t>
              </a:r>
              <a:endParaRPr lang="en-US" sz="1600" dirty="0">
                <a:solidFill>
                  <a:srgbClr val="FF0000"/>
                </a:solidFill>
              </a:endParaRPr>
            </a:p>
          </p:txBody>
        </p:sp>
        <p:cxnSp>
          <p:nvCxnSpPr>
            <p:cNvPr id="90" name="Straight Arrow Connector 89"/>
            <p:cNvCxnSpPr/>
            <p:nvPr/>
          </p:nvCxnSpPr>
          <p:spPr>
            <a:xfrm flipH="1" flipV="1">
              <a:off x="6540500" y="3708400"/>
              <a:ext cx="368300" cy="198120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nvPicPr>
        <p:blipFill>
          <a:blip r:embed="rId6"/>
          <a:stretch>
            <a:fillRect/>
          </a:stretch>
        </p:blipFill>
        <p:spPr>
          <a:xfrm>
            <a:off x="149450" y="826740"/>
            <a:ext cx="4519950" cy="4653310"/>
          </a:xfrm>
          <a:prstGeom prst="rect">
            <a:avLst/>
          </a:prstGeom>
        </p:spPr>
      </p:pic>
      <p:grpSp>
        <p:nvGrpSpPr>
          <p:cNvPr id="30" name="Group 29"/>
          <p:cNvGrpSpPr/>
          <p:nvPr/>
        </p:nvGrpSpPr>
        <p:grpSpPr>
          <a:xfrm>
            <a:off x="1059866" y="1110303"/>
            <a:ext cx="2665500" cy="4567022"/>
            <a:chOff x="1059866" y="1566333"/>
            <a:chExt cx="2665500" cy="4567022"/>
          </a:xfrm>
        </p:grpSpPr>
        <p:cxnSp>
          <p:nvCxnSpPr>
            <p:cNvPr id="31" name="Straight Connector 30"/>
            <p:cNvCxnSpPr/>
            <p:nvPr/>
          </p:nvCxnSpPr>
          <p:spPr>
            <a:xfrm>
              <a:off x="3608933" y="1566333"/>
              <a:ext cx="0" cy="7493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725366" y="3164413"/>
              <a:ext cx="0" cy="7493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12099" y="4766729"/>
              <a:ext cx="0" cy="7493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403954" y="5721350"/>
              <a:ext cx="1" cy="269328"/>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359250" y="5990678"/>
              <a:ext cx="1044704" cy="0"/>
            </a:xfrm>
            <a:prstGeom prst="straightConnector1">
              <a:avLst/>
            </a:prstGeom>
            <a:ln>
              <a:solidFill>
                <a:srgbClr val="FF0000"/>
              </a:solidFill>
              <a:headEnd type="none"/>
              <a:tailEnd type="none" w="lg" len="med"/>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059866" y="5825578"/>
              <a:ext cx="1375584" cy="307777"/>
            </a:xfrm>
            <a:prstGeom prst="rect">
              <a:avLst/>
            </a:prstGeom>
          </p:spPr>
          <p:txBody>
            <a:bodyPr wrap="none">
              <a:spAutoFit/>
            </a:bodyPr>
            <a:lstStyle/>
            <a:p>
              <a:r>
                <a:rPr lang="en-US" sz="1400" dirty="0">
                  <a:solidFill>
                    <a:srgbClr val="FF0000"/>
                  </a:solidFill>
                </a:rPr>
                <a:t>t</a:t>
              </a:r>
              <a:r>
                <a:rPr lang="en-US" sz="1400" dirty="0" smtClean="0">
                  <a:solidFill>
                    <a:srgbClr val="FF0000"/>
                  </a:solidFill>
                </a:rPr>
                <a:t>rue parameters</a:t>
              </a:r>
              <a:endParaRPr lang="en-US" sz="1400" dirty="0"/>
            </a:p>
          </p:txBody>
        </p:sp>
      </p:grpSp>
      <p:grpSp>
        <p:nvGrpSpPr>
          <p:cNvPr id="37" name="Group 36"/>
          <p:cNvGrpSpPr/>
          <p:nvPr/>
        </p:nvGrpSpPr>
        <p:grpSpPr>
          <a:xfrm>
            <a:off x="495300" y="443736"/>
            <a:ext cx="4572000" cy="3879663"/>
            <a:chOff x="495300" y="785466"/>
            <a:chExt cx="4572000" cy="3879663"/>
          </a:xfrm>
        </p:grpSpPr>
        <p:sp>
          <p:nvSpPr>
            <p:cNvPr id="38" name="Rectangle 37"/>
            <p:cNvSpPr/>
            <p:nvPr/>
          </p:nvSpPr>
          <p:spPr>
            <a:xfrm>
              <a:off x="495300" y="785466"/>
              <a:ext cx="4572000" cy="338554"/>
            </a:xfrm>
            <a:prstGeom prst="rect">
              <a:avLst/>
            </a:prstGeom>
          </p:spPr>
          <p:txBody>
            <a:bodyPr>
              <a:spAutoFit/>
            </a:bodyPr>
            <a:lstStyle/>
            <a:p>
              <a:r>
                <a:rPr lang="en-US" sz="1600" dirty="0">
                  <a:solidFill>
                    <a:srgbClr val="FF0000"/>
                  </a:solidFill>
                </a:rPr>
                <a:t>m</a:t>
              </a:r>
              <a:r>
                <a:rPr lang="en-US" sz="1600" dirty="0" smtClean="0">
                  <a:solidFill>
                    <a:srgbClr val="FF0000"/>
                  </a:solidFill>
                </a:rPr>
                <a:t>arginalized over all other parameters</a:t>
              </a:r>
              <a:endParaRPr lang="en-US" sz="1600" dirty="0">
                <a:solidFill>
                  <a:srgbClr val="FF0000"/>
                </a:solidFill>
              </a:endParaRPr>
            </a:p>
          </p:txBody>
        </p:sp>
        <p:cxnSp>
          <p:nvCxnSpPr>
            <p:cNvPr id="39" name="Straight Arrow Connector 38"/>
            <p:cNvCxnSpPr/>
            <p:nvPr/>
          </p:nvCxnSpPr>
          <p:spPr>
            <a:xfrm>
              <a:off x="2222500" y="1085920"/>
              <a:ext cx="533400" cy="3579209"/>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222500" y="1085920"/>
              <a:ext cx="533400" cy="1970543"/>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222500" y="1085920"/>
              <a:ext cx="533400" cy="366113"/>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7"/>
          <a:stretch>
            <a:fillRect/>
          </a:stretch>
        </p:blipFill>
        <p:spPr>
          <a:xfrm>
            <a:off x="571500" y="5854700"/>
            <a:ext cx="3886200" cy="927100"/>
          </a:xfrm>
          <a:prstGeom prst="rect">
            <a:avLst/>
          </a:prstGeom>
        </p:spPr>
      </p:pic>
    </p:spTree>
    <p:extLst>
      <p:ext uri="{BB962C8B-B14F-4D97-AF65-F5344CB8AC3E}">
        <p14:creationId xmlns:p14="http://schemas.microsoft.com/office/powerpoint/2010/main" val="2360718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90922" y="2193248"/>
            <a:ext cx="4242958" cy="3876000"/>
          </a:xfrm>
          <a:prstGeom prst="rect">
            <a:avLst/>
          </a:prstGeom>
        </p:spPr>
      </p:pic>
      <p:sp>
        <p:nvSpPr>
          <p:cNvPr id="8" name="TextBox 7"/>
          <p:cNvSpPr txBox="1"/>
          <p:nvPr/>
        </p:nvSpPr>
        <p:spPr>
          <a:xfrm>
            <a:off x="265558" y="2504975"/>
            <a:ext cx="4429418" cy="1569660"/>
          </a:xfrm>
          <a:prstGeom prst="rect">
            <a:avLst/>
          </a:prstGeom>
          <a:noFill/>
        </p:spPr>
        <p:txBody>
          <a:bodyPr wrap="none" rtlCol="0">
            <a:spAutoFit/>
          </a:bodyPr>
          <a:lstStyle/>
          <a:p>
            <a:r>
              <a:rPr lang="en-US" sz="1600" dirty="0">
                <a:solidFill>
                  <a:srgbClr val="FF0000"/>
                </a:solidFill>
              </a:rPr>
              <a:t>d</a:t>
            </a:r>
            <a:r>
              <a:rPr lang="en-US" sz="1600" dirty="0" smtClean="0">
                <a:solidFill>
                  <a:srgbClr val="FF0000"/>
                </a:solidFill>
              </a:rPr>
              <a:t>ata generation: </a:t>
            </a:r>
          </a:p>
          <a:p>
            <a:pPr marL="285750" indent="-285750">
              <a:buFont typeface="Arial"/>
              <a:buChar char="•"/>
            </a:pPr>
            <a:r>
              <a:rPr lang="en-US" sz="1600" dirty="0">
                <a:solidFill>
                  <a:srgbClr val="FF0000"/>
                </a:solidFill>
              </a:rPr>
              <a:t>	</a:t>
            </a:r>
            <a:r>
              <a:rPr lang="en-US" sz="1600" dirty="0" smtClean="0">
                <a:solidFill>
                  <a:srgbClr val="FF0000"/>
                </a:solidFill>
              </a:rPr>
              <a:t>assume for “true” relationship: y = 0.5 x  + 1</a:t>
            </a:r>
          </a:p>
          <a:p>
            <a:pPr marL="285750" indent="-285750">
              <a:buFont typeface="Arial"/>
              <a:buChar char="•"/>
            </a:pPr>
            <a:r>
              <a:rPr lang="en-US" sz="1600" dirty="0">
                <a:solidFill>
                  <a:srgbClr val="FF0000"/>
                </a:solidFill>
              </a:rPr>
              <a:t>	</a:t>
            </a:r>
            <a:r>
              <a:rPr lang="en-US" sz="1600" dirty="0" smtClean="0">
                <a:solidFill>
                  <a:srgbClr val="FF0000"/>
                </a:solidFill>
              </a:rPr>
              <a:t>both sets have small individual errors </a:t>
            </a:r>
          </a:p>
          <a:p>
            <a:r>
              <a:rPr lang="en-US" sz="1600" dirty="0">
                <a:solidFill>
                  <a:srgbClr val="FF0000"/>
                </a:solidFill>
              </a:rPr>
              <a:t> </a:t>
            </a:r>
            <a:r>
              <a:rPr lang="en-US" sz="1600" dirty="0" smtClean="0">
                <a:solidFill>
                  <a:srgbClr val="FF0000"/>
                </a:solidFill>
              </a:rPr>
              <a:t>          [between 0.1 and 0.2] </a:t>
            </a:r>
          </a:p>
          <a:p>
            <a:pPr marL="285750" indent="-285750">
              <a:buFont typeface="Arial"/>
              <a:buChar char="•"/>
            </a:pPr>
            <a:r>
              <a:rPr lang="en-US" sz="1600" dirty="0">
                <a:solidFill>
                  <a:srgbClr val="FF0000"/>
                </a:solidFill>
              </a:rPr>
              <a:t>	</a:t>
            </a:r>
            <a:r>
              <a:rPr lang="en-US" sz="1600" dirty="0" smtClean="0">
                <a:solidFill>
                  <a:srgbClr val="FF0000"/>
                </a:solidFill>
              </a:rPr>
              <a:t>the </a:t>
            </a:r>
            <a:r>
              <a:rPr lang="en-US" sz="1600" dirty="0">
                <a:solidFill>
                  <a:srgbClr val="FF0000"/>
                </a:solidFill>
              </a:rPr>
              <a:t>first one </a:t>
            </a:r>
            <a:r>
              <a:rPr lang="en-US" sz="1600" dirty="0" smtClean="0">
                <a:solidFill>
                  <a:srgbClr val="FF0000"/>
                </a:solidFill>
              </a:rPr>
              <a:t>is </a:t>
            </a:r>
            <a:r>
              <a:rPr lang="en-US" sz="1600" dirty="0">
                <a:solidFill>
                  <a:srgbClr val="FF0000"/>
                </a:solidFill>
              </a:rPr>
              <a:t>shifted </a:t>
            </a:r>
            <a:r>
              <a:rPr lang="en-US" sz="1600" dirty="0" smtClean="0">
                <a:solidFill>
                  <a:srgbClr val="FF0000"/>
                </a:solidFill>
              </a:rPr>
              <a:t>down by factor 0.9, the </a:t>
            </a:r>
          </a:p>
          <a:p>
            <a:r>
              <a:rPr lang="en-US" sz="1600" dirty="0">
                <a:solidFill>
                  <a:srgbClr val="FF0000"/>
                </a:solidFill>
              </a:rPr>
              <a:t> </a:t>
            </a:r>
            <a:r>
              <a:rPr lang="en-US" sz="1600" dirty="0" smtClean="0">
                <a:solidFill>
                  <a:srgbClr val="FF0000"/>
                </a:solidFill>
              </a:rPr>
              <a:t>          second one up by factor 1.1</a:t>
            </a:r>
            <a:endParaRPr lang="en-US" sz="1600" dirty="0">
              <a:solidFill>
                <a:srgbClr val="FF0000"/>
              </a:solidFill>
            </a:endParaRPr>
          </a:p>
        </p:txBody>
      </p:sp>
      <p:sp>
        <p:nvSpPr>
          <p:cNvPr id="9" name="TextBox 8"/>
          <p:cNvSpPr txBox="1"/>
          <p:nvPr/>
        </p:nvSpPr>
        <p:spPr>
          <a:xfrm>
            <a:off x="519548" y="230913"/>
            <a:ext cx="4070345" cy="461665"/>
          </a:xfrm>
          <a:prstGeom prst="rect">
            <a:avLst/>
          </a:prstGeom>
          <a:noFill/>
        </p:spPr>
        <p:txBody>
          <a:bodyPr wrap="none" rtlCol="0">
            <a:spAutoFit/>
          </a:bodyPr>
          <a:lstStyle/>
          <a:p>
            <a:r>
              <a:rPr lang="en-US" sz="2400" b="1" dirty="0" smtClean="0"/>
              <a:t>EXAMPLE OF ARTIFICIAL DATA</a:t>
            </a:r>
            <a:endParaRPr lang="en-US" sz="2400" b="1" dirty="0"/>
          </a:p>
        </p:txBody>
      </p:sp>
      <p:sp>
        <p:nvSpPr>
          <p:cNvPr id="4" name="TextBox 3"/>
          <p:cNvSpPr txBox="1"/>
          <p:nvPr/>
        </p:nvSpPr>
        <p:spPr>
          <a:xfrm>
            <a:off x="2242597" y="1085334"/>
            <a:ext cx="4166425" cy="338554"/>
          </a:xfrm>
          <a:prstGeom prst="rect">
            <a:avLst/>
          </a:prstGeom>
          <a:noFill/>
        </p:spPr>
        <p:txBody>
          <a:bodyPr wrap="none" rtlCol="0">
            <a:spAutoFit/>
          </a:bodyPr>
          <a:lstStyle/>
          <a:p>
            <a:r>
              <a:rPr lang="en-US" sz="1600" dirty="0">
                <a:solidFill>
                  <a:srgbClr val="0000FF"/>
                </a:solidFill>
              </a:rPr>
              <a:t>w</a:t>
            </a:r>
            <a:r>
              <a:rPr lang="en-US" sz="1600" dirty="0" smtClean="0">
                <a:solidFill>
                  <a:srgbClr val="0000FF"/>
                </a:solidFill>
              </a:rPr>
              <a:t>e suspect: there must be a “systematic effect”</a:t>
            </a:r>
            <a:endParaRPr lang="en-US" sz="1600" dirty="0">
              <a:solidFill>
                <a:srgbClr val="0000FF"/>
              </a:solidFill>
            </a:endParaRPr>
          </a:p>
        </p:txBody>
      </p:sp>
    </p:spTree>
    <p:extLst>
      <p:ext uri="{BB962C8B-B14F-4D97-AF65-F5344CB8AC3E}">
        <p14:creationId xmlns:p14="http://schemas.microsoft.com/office/powerpoint/2010/main" val="1478366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9136" y="3394906"/>
            <a:ext cx="7434318" cy="1323439"/>
          </a:xfrm>
          <a:prstGeom prst="rect">
            <a:avLst/>
          </a:prstGeom>
        </p:spPr>
        <p:txBody>
          <a:bodyPr wrap="square">
            <a:spAutoFit/>
          </a:bodyPr>
          <a:lstStyle/>
          <a:p>
            <a:r>
              <a:rPr lang="en-US" sz="1600" i="1" dirty="0" smtClean="0"/>
              <a:t>Answer</a:t>
            </a:r>
            <a:r>
              <a:rPr lang="en-US" sz="1600" dirty="0" smtClean="0"/>
              <a:t>:</a:t>
            </a:r>
          </a:p>
          <a:p>
            <a:r>
              <a:rPr lang="en-US" sz="1600" dirty="0" smtClean="0">
                <a:solidFill>
                  <a:srgbClr val="FF0000"/>
                </a:solidFill>
              </a:rPr>
              <a:t>“…As </a:t>
            </a:r>
            <a:r>
              <a:rPr lang="en-US" sz="1600" dirty="0">
                <a:solidFill>
                  <a:srgbClr val="FF0000"/>
                </a:solidFill>
              </a:rPr>
              <a:t>we know, there are known </a:t>
            </a:r>
            <a:r>
              <a:rPr lang="en-US" sz="1600" dirty="0" err="1">
                <a:solidFill>
                  <a:srgbClr val="FF0000"/>
                </a:solidFill>
              </a:rPr>
              <a:t>knowns</a:t>
            </a:r>
            <a:r>
              <a:rPr lang="en-US" sz="1600" dirty="0">
                <a:solidFill>
                  <a:srgbClr val="FF0000"/>
                </a:solidFill>
              </a:rPr>
              <a:t>; there are things we know we know. We also know there are known unknowns; that is to say we know there are some things we do not know. But there are also unknown unknowns—</a:t>
            </a:r>
            <a:r>
              <a:rPr lang="en-US" sz="1600" dirty="0" smtClean="0">
                <a:solidFill>
                  <a:srgbClr val="FF0000"/>
                </a:solidFill>
              </a:rPr>
              <a:t>there are things </a:t>
            </a:r>
            <a:r>
              <a:rPr lang="en-US" sz="1600" dirty="0">
                <a:solidFill>
                  <a:srgbClr val="FF0000"/>
                </a:solidFill>
              </a:rPr>
              <a:t>we don’t know we don’t </a:t>
            </a:r>
            <a:r>
              <a:rPr lang="en-US" sz="1600" dirty="0" smtClean="0">
                <a:solidFill>
                  <a:srgbClr val="FF0000"/>
                </a:solidFill>
              </a:rPr>
              <a:t>know…It sounds like a riddle. It isn’t a riddle…” </a:t>
            </a:r>
          </a:p>
        </p:txBody>
      </p:sp>
      <p:sp>
        <p:nvSpPr>
          <p:cNvPr id="5" name="Rectangle 4"/>
          <p:cNvSpPr/>
          <p:nvPr/>
        </p:nvSpPr>
        <p:spPr>
          <a:xfrm>
            <a:off x="773547" y="2213773"/>
            <a:ext cx="7469907" cy="1077218"/>
          </a:xfrm>
          <a:prstGeom prst="rect">
            <a:avLst/>
          </a:prstGeom>
        </p:spPr>
        <p:txBody>
          <a:bodyPr wrap="square">
            <a:spAutoFit/>
          </a:bodyPr>
          <a:lstStyle/>
          <a:p>
            <a:r>
              <a:rPr lang="en-US" sz="1600" i="1" dirty="0" smtClean="0"/>
              <a:t>Question</a:t>
            </a:r>
            <a:r>
              <a:rPr lang="en-US" sz="1600" dirty="0" smtClean="0"/>
              <a:t>:</a:t>
            </a:r>
          </a:p>
          <a:p>
            <a:r>
              <a:rPr lang="en-US" sz="1600" dirty="0" smtClean="0">
                <a:solidFill>
                  <a:srgbClr val="0000FF"/>
                </a:solidFill>
              </a:rPr>
              <a:t>“Regarding </a:t>
            </a:r>
            <a:r>
              <a:rPr lang="en-US" sz="1600" dirty="0">
                <a:solidFill>
                  <a:srgbClr val="0000FF"/>
                </a:solidFill>
              </a:rPr>
              <a:t>terrorism and weapons of mass destruction, you said something to the effect that the real situation is worse than the facts show. I wonder if you could tell us what is worse than is generally understood</a:t>
            </a:r>
            <a:r>
              <a:rPr lang="en-US" sz="1600" dirty="0" smtClean="0">
                <a:solidFill>
                  <a:srgbClr val="0000FF"/>
                </a:solidFill>
              </a:rPr>
              <a:t>.”</a:t>
            </a:r>
            <a:endParaRPr lang="en-US" sz="1600" dirty="0">
              <a:solidFill>
                <a:srgbClr val="0000FF"/>
              </a:solidFill>
            </a:endParaRPr>
          </a:p>
        </p:txBody>
      </p:sp>
      <p:sp>
        <p:nvSpPr>
          <p:cNvPr id="6" name="TextBox 5"/>
          <p:cNvSpPr txBox="1"/>
          <p:nvPr/>
        </p:nvSpPr>
        <p:spPr>
          <a:xfrm>
            <a:off x="519548" y="230913"/>
            <a:ext cx="6673221" cy="461665"/>
          </a:xfrm>
          <a:prstGeom prst="rect">
            <a:avLst/>
          </a:prstGeom>
          <a:noFill/>
        </p:spPr>
        <p:txBody>
          <a:bodyPr wrap="none" rtlCol="0">
            <a:spAutoFit/>
          </a:bodyPr>
          <a:lstStyle/>
          <a:p>
            <a:r>
              <a:rPr lang="en-US" sz="2400" b="1" dirty="0" smtClean="0"/>
              <a:t>WHAT DO POLITICIANS KNOW ABOUT STATISTICS?</a:t>
            </a:r>
            <a:endParaRPr lang="en-US" sz="2400" b="1" dirty="0"/>
          </a:p>
        </p:txBody>
      </p:sp>
      <p:sp>
        <p:nvSpPr>
          <p:cNvPr id="8" name="TextBox 7"/>
          <p:cNvSpPr txBox="1"/>
          <p:nvPr/>
        </p:nvSpPr>
        <p:spPr>
          <a:xfrm>
            <a:off x="1420091" y="5276770"/>
            <a:ext cx="8462816" cy="338554"/>
          </a:xfrm>
          <a:prstGeom prst="rect">
            <a:avLst/>
          </a:prstGeom>
          <a:noFill/>
        </p:spPr>
        <p:txBody>
          <a:bodyPr wrap="square" rtlCol="0">
            <a:spAutoFit/>
          </a:bodyPr>
          <a:lstStyle/>
          <a:p>
            <a:r>
              <a:rPr lang="en-US" sz="1600" dirty="0"/>
              <a:t>s</a:t>
            </a:r>
            <a:r>
              <a:rPr lang="en-US" sz="1600" dirty="0" smtClean="0"/>
              <a:t>tatistical uncertainties </a:t>
            </a:r>
            <a:r>
              <a:rPr lang="en-US" sz="1600" dirty="0" smtClean="0">
                <a:latin typeface="Symbol" charset="2"/>
                <a:cs typeface="Symbol" charset="2"/>
              </a:rPr>
              <a:t>®    </a:t>
            </a:r>
            <a:r>
              <a:rPr lang="en-US" sz="1600" dirty="0" smtClean="0"/>
              <a:t>“known </a:t>
            </a:r>
            <a:r>
              <a:rPr lang="en-US" sz="1600" dirty="0" err="1" smtClean="0"/>
              <a:t>knowns</a:t>
            </a:r>
            <a:r>
              <a:rPr lang="en-US" sz="1600" dirty="0" smtClean="0"/>
              <a:t>”            </a:t>
            </a:r>
            <a:r>
              <a:rPr lang="en-US" sz="1600" dirty="0" smtClean="0">
                <a:latin typeface="Symbol" charset="2"/>
                <a:cs typeface="Symbol" charset="2"/>
              </a:rPr>
              <a:t>®  </a:t>
            </a:r>
            <a:r>
              <a:rPr lang="en-US" sz="1600" dirty="0" smtClean="0"/>
              <a:t>we know their </a:t>
            </a:r>
            <a:r>
              <a:rPr lang="en-US" sz="1600" dirty="0" err="1" smtClean="0"/>
              <a:t>pdf</a:t>
            </a:r>
            <a:endParaRPr lang="en-US" sz="1600" dirty="0">
              <a:latin typeface="Symbol" charset="2"/>
              <a:cs typeface="Symbol" charset="2"/>
            </a:endParaRPr>
          </a:p>
        </p:txBody>
      </p:sp>
      <p:sp>
        <p:nvSpPr>
          <p:cNvPr id="10" name="TextBox 9"/>
          <p:cNvSpPr txBox="1"/>
          <p:nvPr/>
        </p:nvSpPr>
        <p:spPr>
          <a:xfrm>
            <a:off x="715812" y="5634311"/>
            <a:ext cx="8866911" cy="338554"/>
          </a:xfrm>
          <a:prstGeom prst="rect">
            <a:avLst/>
          </a:prstGeom>
          <a:noFill/>
        </p:spPr>
        <p:txBody>
          <a:bodyPr wrap="square" rtlCol="0">
            <a:spAutoFit/>
          </a:bodyPr>
          <a:lstStyle/>
          <a:p>
            <a:r>
              <a:rPr lang="en-US" sz="1600" dirty="0"/>
              <a:t>k</a:t>
            </a:r>
            <a:r>
              <a:rPr lang="en-US" sz="1600" dirty="0" smtClean="0"/>
              <a:t>nown systematic uncertainties </a:t>
            </a:r>
            <a:r>
              <a:rPr lang="en-US" sz="1600" dirty="0" smtClean="0">
                <a:latin typeface="Symbol" charset="2"/>
                <a:cs typeface="Symbol" charset="2"/>
              </a:rPr>
              <a:t>®    </a:t>
            </a:r>
            <a:r>
              <a:rPr lang="en-US" sz="1600" dirty="0" smtClean="0"/>
              <a:t>“known unknowns”       </a:t>
            </a:r>
            <a:r>
              <a:rPr lang="en-US" sz="1600" dirty="0" smtClean="0">
                <a:latin typeface="Symbol" charset="2"/>
                <a:cs typeface="Symbol" charset="2"/>
              </a:rPr>
              <a:t>®  </a:t>
            </a:r>
            <a:r>
              <a:rPr lang="en-US" sz="1600" dirty="0" smtClean="0"/>
              <a:t>we do not know their </a:t>
            </a:r>
            <a:r>
              <a:rPr lang="en-US" sz="1600" dirty="0" err="1" smtClean="0"/>
              <a:t>pdf</a:t>
            </a:r>
            <a:endParaRPr lang="en-US" sz="1600" dirty="0">
              <a:latin typeface="Symbol" charset="2"/>
              <a:cs typeface="Symbol" charset="2"/>
            </a:endParaRPr>
          </a:p>
        </p:txBody>
      </p:sp>
      <p:sp>
        <p:nvSpPr>
          <p:cNvPr id="11" name="TextBox 10"/>
          <p:cNvSpPr txBox="1"/>
          <p:nvPr/>
        </p:nvSpPr>
        <p:spPr>
          <a:xfrm>
            <a:off x="510318" y="5982976"/>
            <a:ext cx="8462816" cy="338554"/>
          </a:xfrm>
          <a:prstGeom prst="rect">
            <a:avLst/>
          </a:prstGeom>
          <a:noFill/>
        </p:spPr>
        <p:txBody>
          <a:bodyPr wrap="square" rtlCol="0">
            <a:spAutoFit/>
          </a:bodyPr>
          <a:lstStyle/>
          <a:p>
            <a:r>
              <a:rPr lang="en-US" sz="1600" dirty="0" smtClean="0"/>
              <a:t>unknown systematic uncertainties </a:t>
            </a:r>
            <a:r>
              <a:rPr lang="en-US" sz="1600" dirty="0" smtClean="0">
                <a:latin typeface="Symbol" charset="2"/>
                <a:cs typeface="Symbol" charset="2"/>
              </a:rPr>
              <a:t>®    </a:t>
            </a:r>
            <a:r>
              <a:rPr lang="en-US" sz="1600" dirty="0" smtClean="0"/>
              <a:t>“unknown unknowns”  </a:t>
            </a:r>
            <a:r>
              <a:rPr lang="en-US" sz="1600" dirty="0" smtClean="0">
                <a:latin typeface="Symbol" charset="2"/>
                <a:cs typeface="Symbol" charset="2"/>
              </a:rPr>
              <a:t>®  </a:t>
            </a:r>
            <a:r>
              <a:rPr lang="en-US" sz="1600" dirty="0" smtClean="0"/>
              <a:t>hope for the best</a:t>
            </a:r>
            <a:endParaRPr lang="en-US" sz="1600" dirty="0">
              <a:latin typeface="Symbol" charset="2"/>
              <a:cs typeface="Symbol" charset="2"/>
            </a:endParaRPr>
          </a:p>
        </p:txBody>
      </p:sp>
      <p:grpSp>
        <p:nvGrpSpPr>
          <p:cNvPr id="12" name="Group 11"/>
          <p:cNvGrpSpPr/>
          <p:nvPr/>
        </p:nvGrpSpPr>
        <p:grpSpPr>
          <a:xfrm>
            <a:off x="773547" y="731043"/>
            <a:ext cx="8370453" cy="1732081"/>
            <a:chOff x="773547" y="731043"/>
            <a:chExt cx="8370453" cy="1732081"/>
          </a:xfrm>
        </p:grpSpPr>
        <p:sp>
          <p:nvSpPr>
            <p:cNvPr id="7" name="TextBox 6"/>
            <p:cNvSpPr txBox="1"/>
            <p:nvPr/>
          </p:nvSpPr>
          <p:spPr>
            <a:xfrm>
              <a:off x="773547" y="1085526"/>
              <a:ext cx="4853011" cy="584776"/>
            </a:xfrm>
            <a:prstGeom prst="rect">
              <a:avLst/>
            </a:prstGeom>
            <a:noFill/>
          </p:spPr>
          <p:txBody>
            <a:bodyPr wrap="none" rtlCol="0">
              <a:spAutoFit/>
            </a:bodyPr>
            <a:lstStyle/>
            <a:p>
              <a:r>
                <a:rPr lang="en-US" sz="1600" dirty="0" smtClean="0"/>
                <a:t>Press Conference at NATO-HQ on June 6-7, 2002, by the</a:t>
              </a:r>
            </a:p>
            <a:p>
              <a:r>
                <a:rPr lang="en-US" sz="1600" dirty="0" smtClean="0"/>
                <a:t>	former US Secretary of Defense</a:t>
              </a:r>
              <a:endParaRPr lang="en-US" sz="1600" dirty="0"/>
            </a:p>
          </p:txBody>
        </p:sp>
        <p:pic>
          <p:nvPicPr>
            <p:cNvPr id="4" name="Picture 3"/>
            <p:cNvPicPr>
              <a:picLocks noChangeAspect="1"/>
            </p:cNvPicPr>
            <p:nvPr/>
          </p:nvPicPr>
          <p:blipFill>
            <a:blip r:embed="rId3"/>
            <a:stretch>
              <a:fillRect/>
            </a:stretch>
          </p:blipFill>
          <p:spPr>
            <a:xfrm>
              <a:off x="6477000" y="731043"/>
              <a:ext cx="2667000" cy="1493520"/>
            </a:xfrm>
            <a:prstGeom prst="rect">
              <a:avLst/>
            </a:prstGeom>
          </p:spPr>
        </p:pic>
        <p:sp>
          <p:nvSpPr>
            <p:cNvPr id="9" name="TextBox 8"/>
            <p:cNvSpPr txBox="1"/>
            <p:nvPr/>
          </p:nvSpPr>
          <p:spPr>
            <a:xfrm>
              <a:off x="7219079" y="2155347"/>
              <a:ext cx="1431339" cy="307777"/>
            </a:xfrm>
            <a:prstGeom prst="rect">
              <a:avLst/>
            </a:prstGeom>
            <a:noFill/>
          </p:spPr>
          <p:txBody>
            <a:bodyPr wrap="none" rtlCol="0">
              <a:spAutoFit/>
            </a:bodyPr>
            <a:lstStyle/>
            <a:p>
              <a:r>
                <a:rPr lang="en-US" sz="1400" dirty="0"/>
                <a:t>Donald Rumsfeld</a:t>
              </a:r>
            </a:p>
          </p:txBody>
        </p:sp>
      </p:grpSp>
    </p:spTree>
    <p:extLst>
      <p:ext uri="{BB962C8B-B14F-4D97-AF65-F5344CB8AC3E}">
        <p14:creationId xmlns:p14="http://schemas.microsoft.com/office/powerpoint/2010/main" val="2149680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9548" y="230913"/>
            <a:ext cx="5404043" cy="461665"/>
          </a:xfrm>
          <a:prstGeom prst="rect">
            <a:avLst/>
          </a:prstGeom>
          <a:noFill/>
        </p:spPr>
        <p:txBody>
          <a:bodyPr wrap="none" rtlCol="0">
            <a:spAutoFit/>
          </a:bodyPr>
          <a:lstStyle/>
          <a:p>
            <a:r>
              <a:rPr lang="en-US" sz="2400" b="1" dirty="0" smtClean="0"/>
              <a:t>SYSTEMATIC ERRORS: GENERAL ASPECTS</a:t>
            </a:r>
            <a:endParaRPr lang="en-US" sz="2400" b="1" dirty="0"/>
          </a:p>
        </p:txBody>
      </p:sp>
      <p:sp>
        <p:nvSpPr>
          <p:cNvPr id="3" name="TextBox 2"/>
          <p:cNvSpPr txBox="1"/>
          <p:nvPr/>
        </p:nvSpPr>
        <p:spPr>
          <a:xfrm>
            <a:off x="519548" y="822173"/>
            <a:ext cx="8268852" cy="584776"/>
          </a:xfrm>
          <a:prstGeom prst="rect">
            <a:avLst/>
          </a:prstGeom>
          <a:noFill/>
        </p:spPr>
        <p:txBody>
          <a:bodyPr wrap="square" rtlCol="0">
            <a:spAutoFit/>
          </a:bodyPr>
          <a:lstStyle/>
          <a:p>
            <a:r>
              <a:rPr lang="en-US" sz="1600" b="1" dirty="0"/>
              <a:t>s</a:t>
            </a:r>
            <a:r>
              <a:rPr lang="en-US" sz="1600" b="1" dirty="0" smtClean="0"/>
              <a:t>tatistical errors</a:t>
            </a:r>
            <a:r>
              <a:rPr lang="en-US" sz="1600" dirty="0" smtClean="0"/>
              <a:t>: when performing many independent measurements,</a:t>
            </a:r>
            <a:r>
              <a:rPr lang="en-US" sz="1600" dirty="0"/>
              <a:t> </a:t>
            </a:r>
            <a:r>
              <a:rPr lang="en-US" sz="1600" dirty="0" smtClean="0"/>
              <a:t>results will</a:t>
            </a:r>
          </a:p>
          <a:p>
            <a:r>
              <a:rPr lang="en-US" sz="1600" dirty="0"/>
              <a:t> </a:t>
            </a:r>
            <a:r>
              <a:rPr lang="en-US" sz="1600" dirty="0" smtClean="0"/>
              <a:t>                               vary; their effect can be reduced by combining results</a:t>
            </a:r>
            <a:endParaRPr lang="en-US" sz="1600" dirty="0"/>
          </a:p>
        </p:txBody>
      </p:sp>
      <p:sp>
        <p:nvSpPr>
          <p:cNvPr id="5" name="Rectangle 4"/>
          <p:cNvSpPr/>
          <p:nvPr/>
        </p:nvSpPr>
        <p:spPr>
          <a:xfrm>
            <a:off x="1730545" y="6404015"/>
            <a:ext cx="5927023" cy="307777"/>
          </a:xfrm>
          <a:prstGeom prst="rect">
            <a:avLst/>
          </a:prstGeom>
        </p:spPr>
        <p:txBody>
          <a:bodyPr wrap="none">
            <a:spAutoFit/>
          </a:bodyPr>
          <a:lstStyle/>
          <a:p>
            <a:r>
              <a:rPr lang="en-US" sz="1400" dirty="0" smtClean="0">
                <a:solidFill>
                  <a:srgbClr val="008000"/>
                </a:solidFill>
              </a:rPr>
              <a:t>Heinrich &amp; Lyons, “Systematic Errors”, </a:t>
            </a:r>
            <a:r>
              <a:rPr lang="en-US" sz="1400" dirty="0" err="1" smtClean="0">
                <a:solidFill>
                  <a:srgbClr val="008000"/>
                </a:solidFill>
              </a:rPr>
              <a:t>Annu</a:t>
            </a:r>
            <a:r>
              <a:rPr lang="en-US" sz="1400" dirty="0" smtClean="0">
                <a:solidFill>
                  <a:srgbClr val="008000"/>
                </a:solidFill>
              </a:rPr>
              <a:t>. Rev. </a:t>
            </a:r>
            <a:r>
              <a:rPr lang="en-US" sz="1400" dirty="0" err="1" smtClean="0">
                <a:solidFill>
                  <a:srgbClr val="008000"/>
                </a:solidFill>
              </a:rPr>
              <a:t>Nucl</a:t>
            </a:r>
            <a:r>
              <a:rPr lang="en-US" sz="1400" dirty="0" smtClean="0">
                <a:solidFill>
                  <a:srgbClr val="008000"/>
                </a:solidFill>
              </a:rPr>
              <a:t>. Part. </a:t>
            </a:r>
            <a:r>
              <a:rPr lang="en-US" sz="1400" dirty="0" err="1" smtClean="0">
                <a:solidFill>
                  <a:srgbClr val="008000"/>
                </a:solidFill>
              </a:rPr>
              <a:t>Sci</a:t>
            </a:r>
            <a:r>
              <a:rPr lang="en-US" sz="1400" dirty="0" smtClean="0">
                <a:solidFill>
                  <a:srgbClr val="008000"/>
                </a:solidFill>
              </a:rPr>
              <a:t> 57, 145 (2007)</a:t>
            </a:r>
            <a:endParaRPr lang="en-US" sz="1400" dirty="0"/>
          </a:p>
        </p:txBody>
      </p:sp>
      <p:sp>
        <p:nvSpPr>
          <p:cNvPr id="6" name="TextBox 5"/>
          <p:cNvSpPr txBox="1"/>
          <p:nvPr/>
        </p:nvSpPr>
        <p:spPr>
          <a:xfrm>
            <a:off x="415642" y="1620837"/>
            <a:ext cx="8070271" cy="584776"/>
          </a:xfrm>
          <a:prstGeom prst="rect">
            <a:avLst/>
          </a:prstGeom>
          <a:noFill/>
        </p:spPr>
        <p:txBody>
          <a:bodyPr wrap="square" rtlCol="0">
            <a:spAutoFit/>
          </a:bodyPr>
          <a:lstStyle/>
          <a:p>
            <a:r>
              <a:rPr lang="en-US" sz="1600" b="1" dirty="0">
                <a:solidFill>
                  <a:srgbClr val="000000"/>
                </a:solidFill>
              </a:rPr>
              <a:t>s</a:t>
            </a:r>
            <a:r>
              <a:rPr lang="en-US" sz="1600" b="1" dirty="0" smtClean="0">
                <a:solidFill>
                  <a:srgbClr val="000000"/>
                </a:solidFill>
              </a:rPr>
              <a:t>ystematic errors</a:t>
            </a:r>
            <a:r>
              <a:rPr lang="en-US" sz="1600" dirty="0" smtClean="0">
                <a:solidFill>
                  <a:srgbClr val="000000"/>
                </a:solidFill>
              </a:rPr>
              <a:t>: if measurement is repeated:</a:t>
            </a:r>
            <a:r>
              <a:rPr lang="en-US" sz="1600" dirty="0">
                <a:solidFill>
                  <a:srgbClr val="000000"/>
                </a:solidFill>
              </a:rPr>
              <a:t> </a:t>
            </a:r>
            <a:r>
              <a:rPr lang="en-US" sz="1600" dirty="0" smtClean="0">
                <a:solidFill>
                  <a:srgbClr val="000000"/>
                </a:solidFill>
              </a:rPr>
              <a:t>do not decrease; may not cause</a:t>
            </a:r>
          </a:p>
          <a:p>
            <a:r>
              <a:rPr lang="en-US" sz="1600" dirty="0">
                <a:solidFill>
                  <a:srgbClr val="000000"/>
                </a:solidFill>
              </a:rPr>
              <a:t> </a:t>
            </a:r>
            <a:r>
              <a:rPr lang="en-US" sz="1600" dirty="0" smtClean="0">
                <a:solidFill>
                  <a:srgbClr val="000000"/>
                </a:solidFill>
              </a:rPr>
              <a:t>                                 different answers</a:t>
            </a:r>
          </a:p>
        </p:txBody>
      </p:sp>
      <p:grpSp>
        <p:nvGrpSpPr>
          <p:cNvPr id="4" name="Group 3"/>
          <p:cNvGrpSpPr/>
          <p:nvPr/>
        </p:nvGrpSpPr>
        <p:grpSpPr>
          <a:xfrm>
            <a:off x="1200703" y="3338626"/>
            <a:ext cx="7100452" cy="992553"/>
            <a:chOff x="1200703" y="3338626"/>
            <a:chExt cx="7100452" cy="992553"/>
          </a:xfrm>
        </p:grpSpPr>
        <p:sp>
          <p:nvSpPr>
            <p:cNvPr id="7" name="TextBox 6"/>
            <p:cNvSpPr txBox="1"/>
            <p:nvPr/>
          </p:nvSpPr>
          <p:spPr>
            <a:xfrm>
              <a:off x="1200703" y="3338626"/>
              <a:ext cx="4968027" cy="338554"/>
            </a:xfrm>
            <a:prstGeom prst="rect">
              <a:avLst/>
            </a:prstGeom>
            <a:noFill/>
          </p:spPr>
          <p:txBody>
            <a:bodyPr wrap="none" rtlCol="0">
              <a:spAutoFit/>
            </a:bodyPr>
            <a:lstStyle/>
            <a:p>
              <a:pPr marL="285750" indent="-285750">
                <a:buFont typeface="Arial"/>
                <a:buChar char="•"/>
              </a:pPr>
              <a:r>
                <a:rPr lang="en-US" sz="1600" dirty="0"/>
                <a:t>h</a:t>
              </a:r>
              <a:r>
                <a:rPr lang="en-US" sz="1600" dirty="0" smtClean="0"/>
                <a:t>ow errors are frequently reported in nuclear physics:</a:t>
              </a:r>
              <a:endParaRPr lang="en-US" sz="1600" dirty="0"/>
            </a:p>
          </p:txBody>
        </p:sp>
        <p:sp>
          <p:nvSpPr>
            <p:cNvPr id="8" name="Rectangle 7"/>
            <p:cNvSpPr/>
            <p:nvPr/>
          </p:nvSpPr>
          <p:spPr>
            <a:xfrm>
              <a:off x="1928062" y="3746403"/>
              <a:ext cx="6373093" cy="584776"/>
            </a:xfrm>
            <a:prstGeom prst="rect">
              <a:avLst/>
            </a:prstGeom>
          </p:spPr>
          <p:txBody>
            <a:bodyPr wrap="square">
              <a:spAutoFit/>
            </a:bodyPr>
            <a:lstStyle/>
            <a:p>
              <a:r>
                <a:rPr lang="en-US" sz="1600" dirty="0" smtClean="0">
                  <a:latin typeface="Symbol" charset="2"/>
                  <a:cs typeface="Symbol" charset="2"/>
                </a:rPr>
                <a:t>‹</a:t>
              </a:r>
              <a:r>
                <a:rPr lang="en-US" sz="1600" dirty="0" smtClean="0"/>
                <a:t>S(E)</a:t>
              </a:r>
              <a:r>
                <a:rPr lang="en-US" sz="1600" dirty="0" smtClean="0">
                  <a:latin typeface="Symbol" charset="2"/>
                  <a:cs typeface="Symbol" charset="2"/>
                </a:rPr>
                <a:t>›</a:t>
              </a:r>
              <a:r>
                <a:rPr lang="en-US" sz="1600" baseline="-25000" dirty="0" smtClean="0"/>
                <a:t>j</a:t>
              </a:r>
              <a:r>
                <a:rPr lang="en-US" sz="1600" dirty="0" smtClean="0"/>
                <a:t> ± 5 (stat) </a:t>
              </a:r>
              <a:r>
                <a:rPr lang="en-US" sz="1600" dirty="0" err="1" smtClean="0"/>
                <a:t>keV</a:t>
              </a:r>
              <a:r>
                <a:rPr lang="en-US" sz="1600" dirty="0" smtClean="0"/>
                <a:t> </a:t>
              </a:r>
              <a:r>
                <a:rPr lang="en-US" sz="1600" dirty="0" smtClean="0">
                  <a:solidFill>
                    <a:srgbClr val="FF0000"/>
                  </a:solidFill>
                </a:rPr>
                <a:t>± 3 (sys) </a:t>
              </a:r>
              <a:r>
                <a:rPr lang="en-US" sz="1600" dirty="0" err="1" smtClean="0"/>
                <a:t>keVb</a:t>
              </a:r>
              <a:r>
                <a:rPr lang="en-US" sz="1600" dirty="0"/>
                <a:t>	</a:t>
              </a:r>
              <a:r>
                <a:rPr lang="en-US" sz="1600" dirty="0" smtClean="0"/>
                <a:t>		[offset]</a:t>
              </a:r>
              <a:r>
                <a:rPr lang="en-US" sz="1600" dirty="0" smtClean="0">
                  <a:latin typeface="Symbol" charset="2"/>
                  <a:cs typeface="Symbol" charset="2"/>
                </a:rPr>
                <a:t> </a:t>
              </a:r>
              <a:r>
                <a:rPr lang="en-US" sz="1600" dirty="0" smtClean="0"/>
                <a:t>		 </a:t>
              </a:r>
            </a:p>
            <a:p>
              <a:r>
                <a:rPr lang="en-US" sz="1600" dirty="0" smtClean="0">
                  <a:latin typeface="Symbol" charset="2"/>
                  <a:cs typeface="Symbol" charset="2"/>
                </a:rPr>
                <a:t>‹</a:t>
              </a:r>
              <a:r>
                <a:rPr lang="en-US" sz="1600" dirty="0"/>
                <a:t>S(E)</a:t>
              </a:r>
              <a:r>
                <a:rPr lang="en-US" sz="1600" dirty="0">
                  <a:latin typeface="Symbol" charset="2"/>
                  <a:cs typeface="Symbol" charset="2"/>
                </a:rPr>
                <a:t>›</a:t>
              </a:r>
              <a:r>
                <a:rPr lang="en-US" sz="1600" baseline="-25000" dirty="0"/>
                <a:t>j</a:t>
              </a:r>
              <a:r>
                <a:rPr lang="en-US" sz="1600" dirty="0" smtClean="0"/>
                <a:t> </a:t>
              </a:r>
              <a:r>
                <a:rPr lang="en-US" sz="1600" dirty="0" err="1" smtClean="0"/>
                <a:t>keVb</a:t>
              </a:r>
              <a:r>
                <a:rPr lang="en-US" sz="1600" dirty="0" smtClean="0"/>
                <a:t> ± 5% (</a:t>
              </a:r>
              <a:r>
                <a:rPr lang="en-US" sz="1600" dirty="0"/>
                <a:t>stat) </a:t>
              </a:r>
              <a:r>
                <a:rPr lang="en-US" sz="1600" dirty="0" smtClean="0">
                  <a:solidFill>
                    <a:srgbClr val="FF0000"/>
                  </a:solidFill>
                </a:rPr>
                <a:t>± 3% (sys</a:t>
              </a:r>
              <a:r>
                <a:rPr lang="en-US" sz="1600" dirty="0" smtClean="0"/>
                <a:t>) 	        	[normalization factor]</a:t>
              </a:r>
              <a:endParaRPr lang="en-US" sz="1600" baseline="-25000" dirty="0" smtClean="0"/>
            </a:p>
          </p:txBody>
        </p:sp>
      </p:grpSp>
      <p:sp>
        <p:nvSpPr>
          <p:cNvPr id="9" name="TextBox 8"/>
          <p:cNvSpPr txBox="1"/>
          <p:nvPr/>
        </p:nvSpPr>
        <p:spPr>
          <a:xfrm>
            <a:off x="437580" y="2432847"/>
            <a:ext cx="8166100" cy="584776"/>
          </a:xfrm>
          <a:prstGeom prst="rect">
            <a:avLst/>
          </a:prstGeom>
          <a:noFill/>
        </p:spPr>
        <p:txBody>
          <a:bodyPr wrap="square" rtlCol="0">
            <a:spAutoFit/>
          </a:bodyPr>
          <a:lstStyle/>
          <a:p>
            <a:r>
              <a:rPr lang="en-US" sz="1600" b="1" dirty="0" smtClean="0"/>
              <a:t>systematic effect</a:t>
            </a:r>
            <a:r>
              <a:rPr lang="en-US" sz="1600" dirty="0" smtClean="0"/>
              <a:t>: </a:t>
            </a:r>
            <a:r>
              <a:rPr lang="en-US" sz="1600" dirty="0"/>
              <a:t>shifts </a:t>
            </a:r>
            <a:r>
              <a:rPr lang="en-US" sz="1600" dirty="0" smtClean="0"/>
              <a:t>all data points in </a:t>
            </a:r>
            <a:r>
              <a:rPr lang="en-US" sz="1600" dirty="0"/>
              <a:t>the same </a:t>
            </a:r>
            <a:r>
              <a:rPr lang="en-US" sz="1600" dirty="0" smtClean="0"/>
              <a:t>direction [differs from an intrinsic</a:t>
            </a:r>
          </a:p>
          <a:p>
            <a:r>
              <a:rPr lang="en-US" sz="1600" dirty="0"/>
              <a:t> </a:t>
            </a:r>
            <a:r>
              <a:rPr lang="en-US" sz="1600" dirty="0" smtClean="0"/>
              <a:t>                                scatter]; frequently treated as offset or normalization</a:t>
            </a:r>
            <a:endParaRPr lang="en-US" sz="1600" dirty="0"/>
          </a:p>
        </p:txBody>
      </p:sp>
      <p:sp>
        <p:nvSpPr>
          <p:cNvPr id="10" name="Rectangle 9"/>
          <p:cNvSpPr/>
          <p:nvPr/>
        </p:nvSpPr>
        <p:spPr>
          <a:xfrm>
            <a:off x="1200703" y="4592139"/>
            <a:ext cx="7617665" cy="584776"/>
          </a:xfrm>
          <a:prstGeom prst="rect">
            <a:avLst/>
          </a:prstGeom>
        </p:spPr>
        <p:txBody>
          <a:bodyPr wrap="square">
            <a:spAutoFit/>
          </a:bodyPr>
          <a:lstStyle/>
          <a:p>
            <a:pPr marL="285750" indent="-285750">
              <a:buFont typeface="Arial"/>
              <a:buChar char="•"/>
            </a:pPr>
            <a:r>
              <a:rPr lang="en-US" sz="1600" dirty="0" smtClean="0"/>
              <a:t>the </a:t>
            </a:r>
            <a:r>
              <a:rPr lang="en-US" sz="1600" dirty="0"/>
              <a:t>true value of </a:t>
            </a:r>
            <a:r>
              <a:rPr lang="en-US" sz="1600" dirty="0" smtClean="0"/>
              <a:t>offset/normalization factor is unknown [otherwise </a:t>
            </a:r>
            <a:r>
              <a:rPr lang="en-US" sz="1600" dirty="0"/>
              <a:t>there would be no systematic </a:t>
            </a:r>
            <a:r>
              <a:rPr lang="en-US" sz="1600" dirty="0" smtClean="0"/>
              <a:t>error]</a:t>
            </a:r>
            <a:endParaRPr lang="en-US" sz="1600" dirty="0"/>
          </a:p>
        </p:txBody>
      </p:sp>
      <p:sp>
        <p:nvSpPr>
          <p:cNvPr id="11" name="Rectangle 10"/>
          <p:cNvSpPr/>
          <p:nvPr/>
        </p:nvSpPr>
        <p:spPr>
          <a:xfrm>
            <a:off x="1200703" y="5353994"/>
            <a:ext cx="7353300" cy="584776"/>
          </a:xfrm>
          <a:prstGeom prst="rect">
            <a:avLst/>
          </a:prstGeom>
        </p:spPr>
        <p:txBody>
          <a:bodyPr wrap="square">
            <a:spAutoFit/>
          </a:bodyPr>
          <a:lstStyle/>
          <a:p>
            <a:pPr marL="285750" indent="-285750">
              <a:buFont typeface="Arial"/>
              <a:buChar char="•"/>
            </a:pPr>
            <a:r>
              <a:rPr lang="en-US" sz="1600" dirty="0"/>
              <a:t>w</a:t>
            </a:r>
            <a:r>
              <a:rPr lang="en-US" sz="1600" dirty="0" smtClean="0"/>
              <a:t>e do </a:t>
            </a:r>
            <a:r>
              <a:rPr lang="en-US" sz="1600" dirty="0" smtClean="0">
                <a:solidFill>
                  <a:srgbClr val="FF0000"/>
                </a:solidFill>
              </a:rPr>
              <a:t>know the </a:t>
            </a:r>
            <a:r>
              <a:rPr lang="en-US" sz="1600" dirty="0">
                <a:solidFill>
                  <a:srgbClr val="FF0000"/>
                </a:solidFill>
              </a:rPr>
              <a:t>expected </a:t>
            </a:r>
            <a:r>
              <a:rPr lang="en-US" sz="1600" dirty="0" smtClean="0">
                <a:solidFill>
                  <a:srgbClr val="FF0000"/>
                </a:solidFill>
              </a:rPr>
              <a:t>value</a:t>
            </a:r>
            <a:r>
              <a:rPr lang="en-US" sz="1600" dirty="0" smtClean="0"/>
              <a:t>: 0 for offset/1 for normalization factor</a:t>
            </a:r>
          </a:p>
          <a:p>
            <a:r>
              <a:rPr lang="en-US" sz="1600" dirty="0"/>
              <a:t> </a:t>
            </a:r>
            <a:r>
              <a:rPr lang="en-US" sz="1600" dirty="0" smtClean="0"/>
              <a:t>    [otherwise </a:t>
            </a:r>
            <a:r>
              <a:rPr lang="en-US" sz="1600" dirty="0"/>
              <a:t>we </a:t>
            </a:r>
            <a:r>
              <a:rPr lang="en-US" sz="1600" dirty="0" smtClean="0"/>
              <a:t>would have corrected </a:t>
            </a:r>
            <a:r>
              <a:rPr lang="en-US" sz="1600" dirty="0"/>
              <a:t>the data for the </a:t>
            </a:r>
            <a:r>
              <a:rPr lang="en-US" sz="1600" dirty="0" smtClean="0"/>
              <a:t>systematic effect] </a:t>
            </a:r>
            <a:endParaRPr lang="en-US" sz="1600" dirty="0"/>
          </a:p>
        </p:txBody>
      </p:sp>
    </p:spTree>
    <p:extLst>
      <p:ext uri="{BB962C8B-B14F-4D97-AF65-F5344CB8AC3E}">
        <p14:creationId xmlns:p14="http://schemas.microsoft.com/office/powerpoint/2010/main" val="4117533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403329" y="1617971"/>
            <a:ext cx="4608954" cy="338554"/>
          </a:xfrm>
          <a:prstGeom prst="rect">
            <a:avLst/>
          </a:prstGeom>
          <a:noFill/>
        </p:spPr>
        <p:txBody>
          <a:bodyPr wrap="none" rtlCol="0">
            <a:spAutoFit/>
          </a:bodyPr>
          <a:lstStyle/>
          <a:p>
            <a:pPr marL="285750" indent="-285750">
              <a:buFont typeface="Arial"/>
              <a:buChar char="•"/>
            </a:pPr>
            <a:r>
              <a:rPr lang="en-US" sz="1600" dirty="0">
                <a:solidFill>
                  <a:srgbClr val="FF0000"/>
                </a:solidFill>
              </a:rPr>
              <a:t>s</a:t>
            </a:r>
            <a:r>
              <a:rPr lang="en-US" sz="1600" dirty="0" smtClean="0">
                <a:solidFill>
                  <a:srgbClr val="FF0000"/>
                </a:solidFill>
              </a:rPr>
              <a:t>ystematic error as normalization [or scale] factor </a:t>
            </a:r>
          </a:p>
        </p:txBody>
      </p:sp>
      <p:sp>
        <p:nvSpPr>
          <p:cNvPr id="41" name="Rectangle 40"/>
          <p:cNvSpPr/>
          <p:nvPr/>
        </p:nvSpPr>
        <p:spPr>
          <a:xfrm>
            <a:off x="6655999" y="5175399"/>
            <a:ext cx="1749852" cy="523220"/>
          </a:xfrm>
          <a:prstGeom prst="rect">
            <a:avLst/>
          </a:prstGeom>
        </p:spPr>
        <p:txBody>
          <a:bodyPr wrap="none">
            <a:spAutoFit/>
          </a:bodyPr>
          <a:lstStyle/>
          <a:p>
            <a:r>
              <a:rPr lang="en-US" sz="1400" dirty="0" smtClean="0">
                <a:solidFill>
                  <a:srgbClr val="FF0000"/>
                </a:solidFill>
              </a:rPr>
              <a:t>median</a:t>
            </a:r>
            <a:r>
              <a:rPr lang="en-US" sz="1400" dirty="0">
                <a:solidFill>
                  <a:srgbClr val="FF0000"/>
                </a:solidFill>
              </a:rPr>
              <a:t>=</a:t>
            </a:r>
            <a:r>
              <a:rPr lang="en-US" sz="1400" dirty="0" err="1">
                <a:solidFill>
                  <a:srgbClr val="FF0000"/>
                </a:solidFill>
              </a:rPr>
              <a:t>e</a:t>
            </a:r>
            <a:r>
              <a:rPr lang="en-US" sz="1400" baseline="30000" dirty="0" err="1">
                <a:solidFill>
                  <a:srgbClr val="FF0000"/>
                </a:solidFill>
                <a:latin typeface="Symbol" charset="2"/>
                <a:cs typeface="Symbol" charset="2"/>
              </a:rPr>
              <a:t>m</a:t>
            </a:r>
            <a:r>
              <a:rPr lang="en-US" sz="1400" dirty="0">
                <a:solidFill>
                  <a:srgbClr val="FF0000"/>
                </a:solidFill>
              </a:rPr>
              <a:t> </a:t>
            </a:r>
            <a:endParaRPr lang="en-US" sz="1400" dirty="0" smtClean="0">
              <a:solidFill>
                <a:srgbClr val="FF0000"/>
              </a:solidFill>
            </a:endParaRPr>
          </a:p>
          <a:p>
            <a:r>
              <a:rPr lang="en-US" sz="1400" dirty="0" smtClean="0">
                <a:solidFill>
                  <a:srgbClr val="FF0000"/>
                </a:solidFill>
              </a:rPr>
              <a:t>factor uncertainty</a:t>
            </a:r>
            <a:r>
              <a:rPr lang="en-US" sz="1400" dirty="0">
                <a:solidFill>
                  <a:srgbClr val="FF0000"/>
                </a:solidFill>
              </a:rPr>
              <a:t>=</a:t>
            </a:r>
            <a:r>
              <a:rPr lang="en-US" sz="1400" dirty="0" err="1">
                <a:solidFill>
                  <a:srgbClr val="FF0000"/>
                </a:solidFill>
              </a:rPr>
              <a:t>e</a:t>
            </a:r>
            <a:r>
              <a:rPr lang="en-US" sz="1400" baseline="30000" dirty="0" err="1">
                <a:solidFill>
                  <a:srgbClr val="FF0000"/>
                </a:solidFill>
                <a:latin typeface="Symbol" charset="2"/>
                <a:cs typeface="Symbol" charset="2"/>
              </a:rPr>
              <a:t>s</a:t>
            </a:r>
            <a:endParaRPr lang="en-US" sz="1400" baseline="30000" dirty="0">
              <a:solidFill>
                <a:srgbClr val="FF0000"/>
              </a:solidFill>
              <a:latin typeface="Symbol" charset="2"/>
              <a:cs typeface="Symbol" charset="2"/>
            </a:endParaRPr>
          </a:p>
        </p:txBody>
      </p:sp>
      <p:grpSp>
        <p:nvGrpSpPr>
          <p:cNvPr id="5" name="Group 4"/>
          <p:cNvGrpSpPr/>
          <p:nvPr/>
        </p:nvGrpSpPr>
        <p:grpSpPr>
          <a:xfrm>
            <a:off x="5932935" y="1167817"/>
            <a:ext cx="3084063" cy="4720361"/>
            <a:chOff x="5932935" y="1063912"/>
            <a:chExt cx="3084063" cy="4720361"/>
          </a:xfrm>
        </p:grpSpPr>
        <p:pic>
          <p:nvPicPr>
            <p:cNvPr id="19" name="Picture 18"/>
            <p:cNvPicPr>
              <a:picLocks noChangeAspect="1"/>
            </p:cNvPicPr>
            <p:nvPr/>
          </p:nvPicPr>
          <p:blipFill>
            <a:blip r:embed="rId3"/>
            <a:stretch>
              <a:fillRect/>
            </a:stretch>
          </p:blipFill>
          <p:spPr>
            <a:xfrm>
              <a:off x="5975270" y="1481011"/>
              <a:ext cx="2796950" cy="637647"/>
            </a:xfrm>
            <a:prstGeom prst="rect">
              <a:avLst/>
            </a:prstGeom>
          </p:spPr>
        </p:pic>
        <p:pic>
          <p:nvPicPr>
            <p:cNvPr id="20" name="Picture 19"/>
            <p:cNvPicPr>
              <a:picLocks noChangeAspect="1"/>
            </p:cNvPicPr>
            <p:nvPr/>
          </p:nvPicPr>
          <p:blipFill>
            <a:blip r:embed="rId4"/>
            <a:stretch>
              <a:fillRect/>
            </a:stretch>
          </p:blipFill>
          <p:spPr>
            <a:xfrm>
              <a:off x="5932935" y="2176996"/>
              <a:ext cx="2796950" cy="2718162"/>
            </a:xfrm>
            <a:prstGeom prst="rect">
              <a:avLst/>
            </a:prstGeom>
          </p:spPr>
        </p:pic>
        <p:sp>
          <p:nvSpPr>
            <p:cNvPr id="39" name="TextBox 38"/>
            <p:cNvSpPr txBox="1"/>
            <p:nvPr/>
          </p:nvSpPr>
          <p:spPr>
            <a:xfrm>
              <a:off x="6265331" y="1106247"/>
              <a:ext cx="2048157" cy="338554"/>
            </a:xfrm>
            <a:prstGeom prst="rect">
              <a:avLst/>
            </a:prstGeom>
            <a:noFill/>
          </p:spPr>
          <p:txBody>
            <a:bodyPr wrap="none" rtlCol="0">
              <a:spAutoFit/>
            </a:bodyPr>
            <a:lstStyle/>
            <a:p>
              <a:r>
                <a:rPr lang="en-US" sz="1600" dirty="0"/>
                <a:t>l</a:t>
              </a:r>
              <a:r>
                <a:rPr lang="en-US" sz="1600" dirty="0" smtClean="0"/>
                <a:t>ognormal distribution</a:t>
              </a:r>
              <a:endParaRPr lang="en-US" sz="1600" dirty="0"/>
            </a:p>
          </p:txBody>
        </p:sp>
        <p:sp>
          <p:nvSpPr>
            <p:cNvPr id="42" name="Rectangle 41"/>
            <p:cNvSpPr/>
            <p:nvPr/>
          </p:nvSpPr>
          <p:spPr>
            <a:xfrm>
              <a:off x="5932935" y="1063912"/>
              <a:ext cx="3084063" cy="4720361"/>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519548" y="230913"/>
            <a:ext cx="5870868" cy="461665"/>
          </a:xfrm>
          <a:prstGeom prst="rect">
            <a:avLst/>
          </a:prstGeom>
          <a:noFill/>
        </p:spPr>
        <p:txBody>
          <a:bodyPr wrap="none" rtlCol="0">
            <a:spAutoFit/>
          </a:bodyPr>
          <a:lstStyle/>
          <a:p>
            <a:r>
              <a:rPr lang="en-US" sz="2400" b="1" dirty="0" smtClean="0"/>
              <a:t>SYSTEMATIC ERRORS IN A BAYESIAN MODEL</a:t>
            </a:r>
            <a:endParaRPr lang="en-US" sz="2400" b="1" dirty="0"/>
          </a:p>
        </p:txBody>
      </p:sp>
      <p:sp>
        <p:nvSpPr>
          <p:cNvPr id="2" name="TextBox 1"/>
          <p:cNvSpPr txBox="1"/>
          <p:nvPr/>
        </p:nvSpPr>
        <p:spPr>
          <a:xfrm>
            <a:off x="519548" y="984940"/>
            <a:ext cx="5133537" cy="338554"/>
          </a:xfrm>
          <a:prstGeom prst="rect">
            <a:avLst/>
          </a:prstGeom>
          <a:noFill/>
        </p:spPr>
        <p:txBody>
          <a:bodyPr wrap="none" rtlCol="0">
            <a:spAutoFit/>
          </a:bodyPr>
          <a:lstStyle/>
          <a:p>
            <a:r>
              <a:rPr lang="en-US" sz="1600" dirty="0">
                <a:solidFill>
                  <a:srgbClr val="0000FF"/>
                </a:solidFill>
              </a:rPr>
              <a:t>s</a:t>
            </a:r>
            <a:r>
              <a:rPr lang="en-US" sz="1600" dirty="0" smtClean="0">
                <a:solidFill>
                  <a:srgbClr val="0000FF"/>
                </a:solidFill>
              </a:rPr>
              <a:t>uppose you determined a systematic uncertainty of 20%...</a:t>
            </a:r>
            <a:endParaRPr lang="en-US" sz="1600" dirty="0">
              <a:solidFill>
                <a:srgbClr val="0000FF"/>
              </a:solidFill>
            </a:endParaRPr>
          </a:p>
        </p:txBody>
      </p:sp>
      <p:sp>
        <p:nvSpPr>
          <p:cNvPr id="4" name="Rectangle 3"/>
          <p:cNvSpPr/>
          <p:nvPr/>
        </p:nvSpPr>
        <p:spPr>
          <a:xfrm>
            <a:off x="414873" y="1980269"/>
            <a:ext cx="5238211" cy="584776"/>
          </a:xfrm>
          <a:prstGeom prst="rect">
            <a:avLst/>
          </a:prstGeom>
        </p:spPr>
        <p:txBody>
          <a:bodyPr wrap="square">
            <a:spAutoFit/>
          </a:bodyPr>
          <a:lstStyle/>
          <a:p>
            <a:pPr marL="285750" indent="-285750">
              <a:buFont typeface="Arial"/>
              <a:buChar char="•"/>
            </a:pPr>
            <a:r>
              <a:rPr lang="en-US" sz="1600" dirty="0">
                <a:solidFill>
                  <a:srgbClr val="FF0000"/>
                </a:solidFill>
              </a:rPr>
              <a:t>all data points shift into same direction by </a:t>
            </a:r>
            <a:r>
              <a:rPr lang="en-US" sz="1600" dirty="0" smtClean="0">
                <a:solidFill>
                  <a:srgbClr val="FF0000"/>
                </a:solidFill>
              </a:rPr>
              <a:t>same relative amount</a:t>
            </a:r>
            <a:endParaRPr lang="en-US" sz="1600" dirty="0">
              <a:solidFill>
                <a:srgbClr val="FF0000"/>
              </a:solidFill>
            </a:endParaRPr>
          </a:p>
        </p:txBody>
      </p:sp>
      <p:sp>
        <p:nvSpPr>
          <p:cNvPr id="6" name="Rectangle 5"/>
          <p:cNvSpPr/>
          <p:nvPr/>
        </p:nvSpPr>
        <p:spPr>
          <a:xfrm>
            <a:off x="405647" y="2542156"/>
            <a:ext cx="5909717" cy="830997"/>
          </a:xfrm>
          <a:prstGeom prst="rect">
            <a:avLst/>
          </a:prstGeom>
        </p:spPr>
        <p:txBody>
          <a:bodyPr wrap="square">
            <a:spAutoFit/>
          </a:bodyPr>
          <a:lstStyle/>
          <a:p>
            <a:pPr marL="285750" indent="-285750">
              <a:buFont typeface="Arial"/>
              <a:buChar char="•"/>
            </a:pPr>
            <a:r>
              <a:rPr lang="en-US" sz="1600" dirty="0">
                <a:solidFill>
                  <a:srgbClr val="FF0000"/>
                </a:solidFill>
              </a:rPr>
              <a:t>systematic effect included as lognormal </a:t>
            </a:r>
            <a:r>
              <a:rPr lang="en-US" sz="1600" dirty="0" smtClean="0">
                <a:solidFill>
                  <a:srgbClr val="FF0000"/>
                </a:solidFill>
              </a:rPr>
              <a:t>prior with </a:t>
            </a:r>
            <a:r>
              <a:rPr lang="en-US" sz="1600" dirty="0">
                <a:solidFill>
                  <a:srgbClr val="FF0000"/>
                </a:solidFill>
              </a:rPr>
              <a:t>median </a:t>
            </a:r>
          </a:p>
          <a:p>
            <a:r>
              <a:rPr lang="en-US" sz="1600" dirty="0" smtClean="0">
                <a:solidFill>
                  <a:srgbClr val="FF0000"/>
                </a:solidFill>
              </a:rPr>
              <a:t>      of 1.0 </a:t>
            </a:r>
            <a:r>
              <a:rPr lang="en-US" sz="1600" dirty="0">
                <a:solidFill>
                  <a:srgbClr val="FF0000"/>
                </a:solidFill>
              </a:rPr>
              <a:t>and factor </a:t>
            </a:r>
            <a:r>
              <a:rPr lang="en-US" sz="1600" dirty="0" smtClean="0">
                <a:solidFill>
                  <a:srgbClr val="FF0000"/>
                </a:solidFill>
              </a:rPr>
              <a:t>uncertainty of 1.2 </a:t>
            </a:r>
            <a:r>
              <a:rPr lang="en-US" sz="1600" dirty="0">
                <a:solidFill>
                  <a:srgbClr val="FF0000"/>
                </a:solidFill>
              </a:rPr>
              <a:t>[i.e., 20%]</a:t>
            </a:r>
          </a:p>
          <a:p>
            <a:r>
              <a:rPr lang="en-US" sz="1600" dirty="0">
                <a:solidFill>
                  <a:srgbClr val="FF0000"/>
                </a:solidFill>
              </a:rPr>
              <a:t>      </a:t>
            </a:r>
            <a:r>
              <a:rPr lang="en-US" sz="1600" dirty="0" smtClean="0">
                <a:solidFill>
                  <a:srgbClr val="FF0000"/>
                </a:solidFill>
              </a:rPr>
              <a:t>[</a:t>
            </a:r>
            <a:r>
              <a:rPr lang="en-US" sz="1600" dirty="0">
                <a:solidFill>
                  <a:srgbClr val="FF0000"/>
                </a:solidFill>
              </a:rPr>
              <a:t>“highly informative prior”] </a:t>
            </a:r>
          </a:p>
        </p:txBody>
      </p:sp>
      <p:grpSp>
        <p:nvGrpSpPr>
          <p:cNvPr id="7" name="Group 6"/>
          <p:cNvGrpSpPr/>
          <p:nvPr/>
        </p:nvGrpSpPr>
        <p:grpSpPr>
          <a:xfrm>
            <a:off x="310954" y="3856174"/>
            <a:ext cx="5346322" cy="2378340"/>
            <a:chOff x="310954" y="3856174"/>
            <a:chExt cx="5346322" cy="2378340"/>
          </a:xfrm>
        </p:grpSpPr>
        <p:pic>
          <p:nvPicPr>
            <p:cNvPr id="22" name="Picture 21"/>
            <p:cNvPicPr>
              <a:picLocks noChangeAspect="1"/>
            </p:cNvPicPr>
            <p:nvPr/>
          </p:nvPicPr>
          <p:blipFill rotWithShape="1">
            <a:blip r:embed="rId5"/>
            <a:srcRect t="44208" r="11760"/>
            <a:stretch/>
          </p:blipFill>
          <p:spPr>
            <a:xfrm>
              <a:off x="322499" y="3856174"/>
              <a:ext cx="5328876" cy="2378340"/>
            </a:xfrm>
            <a:prstGeom prst="rect">
              <a:avLst/>
            </a:prstGeom>
          </p:spPr>
        </p:pic>
        <p:sp>
          <p:nvSpPr>
            <p:cNvPr id="3" name="Rectangle 2"/>
            <p:cNvSpPr/>
            <p:nvPr/>
          </p:nvSpPr>
          <p:spPr>
            <a:xfrm>
              <a:off x="310954" y="3927765"/>
              <a:ext cx="5346322" cy="872835"/>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305053" y="4952883"/>
            <a:ext cx="5346322" cy="1219317"/>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533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 grpId="0"/>
      <p:bldP spid="6"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18724" y="1816100"/>
            <a:ext cx="4325276" cy="3969214"/>
          </a:xfrm>
          <a:prstGeom prst="rect">
            <a:avLst/>
          </a:prstGeom>
        </p:spPr>
      </p:pic>
      <p:pic>
        <p:nvPicPr>
          <p:cNvPr id="4" name="Picture 3"/>
          <p:cNvPicPr>
            <a:picLocks noChangeAspect="1"/>
          </p:cNvPicPr>
          <p:nvPr/>
        </p:nvPicPr>
        <p:blipFill>
          <a:blip r:embed="rId3"/>
          <a:stretch>
            <a:fillRect/>
          </a:stretch>
        </p:blipFill>
        <p:spPr>
          <a:xfrm>
            <a:off x="88900" y="1069827"/>
            <a:ext cx="4706721" cy="4848373"/>
          </a:xfrm>
          <a:prstGeom prst="rect">
            <a:avLst/>
          </a:prstGeom>
        </p:spPr>
      </p:pic>
      <p:cxnSp>
        <p:nvCxnSpPr>
          <p:cNvPr id="16" name="Straight Connector 15"/>
          <p:cNvCxnSpPr/>
          <p:nvPr/>
        </p:nvCxnSpPr>
        <p:spPr>
          <a:xfrm>
            <a:off x="3820747" y="1397000"/>
            <a:ext cx="0" cy="39204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634480" y="2633134"/>
            <a:ext cx="0" cy="39204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45226" y="3886200"/>
            <a:ext cx="0" cy="39204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658252" y="5126566"/>
            <a:ext cx="0" cy="39204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9548" y="230913"/>
            <a:ext cx="5105184" cy="461665"/>
          </a:xfrm>
          <a:prstGeom prst="rect">
            <a:avLst/>
          </a:prstGeom>
          <a:noFill/>
        </p:spPr>
        <p:txBody>
          <a:bodyPr wrap="none" rtlCol="0">
            <a:spAutoFit/>
          </a:bodyPr>
          <a:lstStyle/>
          <a:p>
            <a:r>
              <a:rPr lang="en-US" sz="2400" b="1" dirty="0" smtClean="0"/>
              <a:t>RESULTS FOR THE PREVIOUS EXAMPLE</a:t>
            </a:r>
            <a:endParaRPr lang="en-US" sz="2400" b="1" dirty="0"/>
          </a:p>
        </p:txBody>
      </p:sp>
    </p:spTree>
    <p:extLst>
      <p:ext uri="{BB962C8B-B14F-4D97-AF65-F5344CB8AC3E}">
        <p14:creationId xmlns:p14="http://schemas.microsoft.com/office/powerpoint/2010/main" val="3998864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340" y="230913"/>
            <a:ext cx="5842915" cy="461665"/>
          </a:xfrm>
          <a:prstGeom prst="rect">
            <a:avLst/>
          </a:prstGeom>
          <a:noFill/>
        </p:spPr>
        <p:txBody>
          <a:bodyPr wrap="none" rtlCol="0">
            <a:spAutoFit/>
          </a:bodyPr>
          <a:lstStyle/>
          <a:p>
            <a:r>
              <a:rPr lang="en-US" sz="2400" b="1" dirty="0" smtClean="0"/>
              <a:t>STATISTICAL ERRORS IN A BAYESIAN MODEL</a:t>
            </a:r>
            <a:endParaRPr lang="en-US" sz="2400" b="1" dirty="0"/>
          </a:p>
        </p:txBody>
      </p:sp>
      <p:grpSp>
        <p:nvGrpSpPr>
          <p:cNvPr id="12" name="Group 11"/>
          <p:cNvGrpSpPr/>
          <p:nvPr/>
        </p:nvGrpSpPr>
        <p:grpSpPr>
          <a:xfrm>
            <a:off x="2662819" y="2702015"/>
            <a:ext cx="110067" cy="694396"/>
            <a:chOff x="2662819" y="2702015"/>
            <a:chExt cx="110067" cy="694396"/>
          </a:xfrm>
        </p:grpSpPr>
        <p:cxnSp>
          <p:nvCxnSpPr>
            <p:cNvPr id="13" name="Straight Connector 12"/>
            <p:cNvCxnSpPr/>
            <p:nvPr/>
          </p:nvCxnSpPr>
          <p:spPr>
            <a:xfrm flipH="1">
              <a:off x="2713618" y="2702015"/>
              <a:ext cx="2" cy="694396"/>
            </a:xfrm>
            <a:prstGeom prst="line">
              <a:avLst/>
            </a:prstGeom>
            <a:ln w="190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2662819" y="2994373"/>
              <a:ext cx="110067" cy="93133"/>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152952" y="2130830"/>
            <a:ext cx="2541924" cy="358191"/>
            <a:chOff x="4152952" y="2130830"/>
            <a:chExt cx="2541924" cy="358191"/>
          </a:xfrm>
        </p:grpSpPr>
        <p:cxnSp>
          <p:nvCxnSpPr>
            <p:cNvPr id="25" name="Straight Connector 24"/>
            <p:cNvCxnSpPr/>
            <p:nvPr/>
          </p:nvCxnSpPr>
          <p:spPr>
            <a:xfrm flipH="1">
              <a:off x="4152952" y="2320322"/>
              <a:ext cx="596892" cy="168699"/>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771002" y="2130830"/>
              <a:ext cx="1923874" cy="276999"/>
            </a:xfrm>
            <a:prstGeom prst="rect">
              <a:avLst/>
            </a:prstGeom>
            <a:noFill/>
          </p:spPr>
          <p:txBody>
            <a:bodyPr wrap="none" rtlCol="0">
              <a:spAutoFit/>
            </a:bodyPr>
            <a:lstStyle/>
            <a:p>
              <a:r>
                <a:rPr lang="en-US" sz="1200" dirty="0" smtClean="0"/>
                <a:t>S=(a1 a2 a3 …)/(b1 b2 b3 </a:t>
              </a:r>
              <a:r>
                <a:rPr lang="en-US" sz="1200" dirty="0"/>
                <a:t>…)</a:t>
              </a:r>
            </a:p>
          </p:txBody>
        </p:sp>
      </p:grpSp>
      <p:sp>
        <p:nvSpPr>
          <p:cNvPr id="29" name="TextBox 28"/>
          <p:cNvSpPr txBox="1"/>
          <p:nvPr/>
        </p:nvSpPr>
        <p:spPr>
          <a:xfrm>
            <a:off x="4774691" y="2489021"/>
            <a:ext cx="2839239" cy="276999"/>
          </a:xfrm>
          <a:prstGeom prst="rect">
            <a:avLst/>
          </a:prstGeom>
          <a:noFill/>
        </p:spPr>
        <p:txBody>
          <a:bodyPr wrap="none" rtlCol="0">
            <a:spAutoFit/>
          </a:bodyPr>
          <a:lstStyle/>
          <a:p>
            <a:pPr marL="171450" indent="-171450">
              <a:buFont typeface="Arial"/>
              <a:buChar char="•"/>
            </a:pPr>
            <a:r>
              <a:rPr lang="en-US" sz="1200" dirty="0"/>
              <a:t>l</a:t>
            </a:r>
            <a:r>
              <a:rPr lang="en-US" sz="1200" dirty="0" smtClean="0"/>
              <a:t>ikelihood function should be lognormal</a:t>
            </a:r>
            <a:endParaRPr lang="en-US" sz="1200" dirty="0"/>
          </a:p>
        </p:txBody>
      </p:sp>
      <p:sp>
        <p:nvSpPr>
          <p:cNvPr id="30" name="TextBox 29"/>
          <p:cNvSpPr txBox="1"/>
          <p:nvPr/>
        </p:nvSpPr>
        <p:spPr>
          <a:xfrm>
            <a:off x="4774685" y="2785360"/>
            <a:ext cx="3544560" cy="276999"/>
          </a:xfrm>
          <a:prstGeom prst="rect">
            <a:avLst/>
          </a:prstGeom>
          <a:noFill/>
        </p:spPr>
        <p:txBody>
          <a:bodyPr wrap="none" rtlCol="0">
            <a:spAutoFit/>
          </a:bodyPr>
          <a:lstStyle/>
          <a:p>
            <a:pPr marL="171450" indent="-171450">
              <a:buFont typeface="Arial"/>
              <a:buChar char="•"/>
            </a:pPr>
            <a:r>
              <a:rPr lang="en-US" sz="1200" dirty="0"/>
              <a:t>l</a:t>
            </a:r>
            <a:r>
              <a:rPr lang="en-US" sz="1200" dirty="0" smtClean="0"/>
              <a:t>ognormal parameters are obtained from xx and </a:t>
            </a:r>
            <a:r>
              <a:rPr lang="en-US" sz="1200" dirty="0" err="1" smtClean="0"/>
              <a:t>yy</a:t>
            </a:r>
            <a:r>
              <a:rPr lang="en-US" sz="1200" dirty="0" smtClean="0"/>
              <a:t> </a:t>
            </a:r>
            <a:endParaRPr lang="en-US" sz="1200" dirty="0"/>
          </a:p>
        </p:txBody>
      </p:sp>
      <p:grpSp>
        <p:nvGrpSpPr>
          <p:cNvPr id="10" name="Group 9"/>
          <p:cNvGrpSpPr/>
          <p:nvPr/>
        </p:nvGrpSpPr>
        <p:grpSpPr>
          <a:xfrm>
            <a:off x="1791457" y="1281589"/>
            <a:ext cx="3419823" cy="2672611"/>
            <a:chOff x="1791457" y="1281589"/>
            <a:chExt cx="3419823" cy="2672611"/>
          </a:xfrm>
        </p:grpSpPr>
        <p:grpSp>
          <p:nvGrpSpPr>
            <p:cNvPr id="3" name="Group 2"/>
            <p:cNvGrpSpPr/>
            <p:nvPr/>
          </p:nvGrpSpPr>
          <p:grpSpPr>
            <a:xfrm>
              <a:off x="1791457" y="2031105"/>
              <a:ext cx="3419823" cy="1923095"/>
              <a:chOff x="1791457" y="2031105"/>
              <a:chExt cx="3419823" cy="1923095"/>
            </a:xfrm>
          </p:grpSpPr>
          <p:cxnSp>
            <p:nvCxnSpPr>
              <p:cNvPr id="8" name="Straight Connector 7"/>
              <p:cNvCxnSpPr/>
              <p:nvPr/>
            </p:nvCxnSpPr>
            <p:spPr>
              <a:xfrm flipV="1">
                <a:off x="2188678" y="2215568"/>
                <a:ext cx="0" cy="1430860"/>
              </a:xfrm>
              <a:prstGeom prst="line">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80211" y="3637961"/>
                <a:ext cx="2971800" cy="0"/>
              </a:xfrm>
              <a:prstGeom prst="line">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152952" y="2571168"/>
                <a:ext cx="2" cy="279400"/>
              </a:xfrm>
              <a:prstGeom prst="line">
                <a:avLst/>
              </a:prstGeom>
              <a:ln w="190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526477" y="3646423"/>
                <a:ext cx="684803" cy="307777"/>
              </a:xfrm>
              <a:prstGeom prst="rect">
                <a:avLst/>
              </a:prstGeom>
              <a:noFill/>
            </p:spPr>
            <p:txBody>
              <a:bodyPr wrap="none" rtlCol="0">
                <a:spAutoFit/>
              </a:bodyPr>
              <a:lstStyle/>
              <a:p>
                <a:r>
                  <a:rPr lang="en-US" sz="1400" dirty="0" smtClean="0"/>
                  <a:t>Energy</a:t>
                </a:r>
                <a:endParaRPr lang="en-US" sz="1400" dirty="0"/>
              </a:p>
            </p:txBody>
          </p:sp>
          <p:sp>
            <p:nvSpPr>
              <p:cNvPr id="22" name="TextBox 21"/>
              <p:cNvSpPr txBox="1"/>
              <p:nvPr/>
            </p:nvSpPr>
            <p:spPr>
              <a:xfrm rot="16200000">
                <a:off x="1083540" y="2739022"/>
                <a:ext cx="1723611" cy="307777"/>
              </a:xfrm>
              <a:prstGeom prst="rect">
                <a:avLst/>
              </a:prstGeom>
              <a:noFill/>
            </p:spPr>
            <p:txBody>
              <a:bodyPr wrap="none" rtlCol="0">
                <a:spAutoFit/>
              </a:bodyPr>
              <a:lstStyle/>
              <a:p>
                <a:r>
                  <a:rPr lang="en-US" sz="1400" dirty="0" smtClean="0"/>
                  <a:t>S-factor (linear scale)</a:t>
                </a:r>
                <a:endParaRPr lang="en-US" sz="1400" dirty="0"/>
              </a:p>
            </p:txBody>
          </p:sp>
          <p:sp>
            <p:nvSpPr>
              <p:cNvPr id="23" name="Oval 22"/>
              <p:cNvSpPr/>
              <p:nvPr/>
            </p:nvSpPr>
            <p:spPr>
              <a:xfrm>
                <a:off x="4102152" y="2655835"/>
                <a:ext cx="110067" cy="93133"/>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539119" y="1281589"/>
              <a:ext cx="1485751" cy="900233"/>
              <a:chOff x="3539119" y="1281589"/>
              <a:chExt cx="1485751" cy="900233"/>
            </a:xfrm>
          </p:grpSpPr>
          <p:sp>
            <p:nvSpPr>
              <p:cNvPr id="31" name="TextBox 30"/>
              <p:cNvSpPr txBox="1"/>
              <p:nvPr/>
            </p:nvSpPr>
            <p:spPr>
              <a:xfrm>
                <a:off x="3682163" y="1904823"/>
                <a:ext cx="761747" cy="276999"/>
              </a:xfrm>
              <a:prstGeom prst="rect">
                <a:avLst/>
              </a:prstGeom>
              <a:noFill/>
            </p:spPr>
            <p:txBody>
              <a:bodyPr wrap="none" rtlCol="0">
                <a:spAutoFit/>
              </a:bodyPr>
              <a:lstStyle/>
              <a:p>
                <a:r>
                  <a:rPr lang="en-US" sz="1200" dirty="0" smtClean="0"/>
                  <a:t>S=xx ± </a:t>
                </a:r>
                <a:r>
                  <a:rPr lang="en-US" sz="1200" dirty="0" err="1" smtClean="0"/>
                  <a:t>yy</a:t>
                </a:r>
                <a:endParaRPr lang="en-US" sz="1200" dirty="0"/>
              </a:p>
            </p:txBody>
          </p:sp>
          <p:cxnSp>
            <p:nvCxnSpPr>
              <p:cNvPr id="32" name="Straight Arrow Connector 31"/>
              <p:cNvCxnSpPr/>
              <p:nvPr/>
            </p:nvCxnSpPr>
            <p:spPr>
              <a:xfrm>
                <a:off x="3893576" y="1663246"/>
                <a:ext cx="76200" cy="323402"/>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274576" y="1709649"/>
                <a:ext cx="186268" cy="276999"/>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539119" y="1411648"/>
                <a:ext cx="538729" cy="276999"/>
              </a:xfrm>
              <a:prstGeom prst="rect">
                <a:avLst/>
              </a:prstGeom>
              <a:noFill/>
            </p:spPr>
            <p:txBody>
              <a:bodyPr wrap="none" rtlCol="0">
                <a:spAutoFit/>
              </a:bodyPr>
              <a:lstStyle/>
              <a:p>
                <a:r>
                  <a:rPr lang="en-US" sz="1200" dirty="0" smtClean="0"/>
                  <a:t>mean</a:t>
                </a:r>
                <a:endParaRPr lang="en-US" sz="1200" dirty="0"/>
              </a:p>
            </p:txBody>
          </p:sp>
          <p:sp>
            <p:nvSpPr>
              <p:cNvPr id="35" name="TextBox 34"/>
              <p:cNvSpPr txBox="1"/>
              <p:nvPr/>
            </p:nvSpPr>
            <p:spPr>
              <a:xfrm>
                <a:off x="4256511" y="1281589"/>
                <a:ext cx="768359" cy="461665"/>
              </a:xfrm>
              <a:prstGeom prst="rect">
                <a:avLst/>
              </a:prstGeom>
              <a:noFill/>
            </p:spPr>
            <p:txBody>
              <a:bodyPr wrap="none" rtlCol="0">
                <a:spAutoFit/>
              </a:bodyPr>
              <a:lstStyle/>
              <a:p>
                <a:r>
                  <a:rPr lang="en-US" sz="1200" dirty="0"/>
                  <a:t>s</a:t>
                </a:r>
                <a:r>
                  <a:rPr lang="en-US" sz="1200" dirty="0" smtClean="0"/>
                  <a:t>tandard</a:t>
                </a:r>
              </a:p>
              <a:p>
                <a:r>
                  <a:rPr lang="en-US" sz="1200" dirty="0" smtClean="0"/>
                  <a:t>deviation</a:t>
                </a:r>
                <a:endParaRPr lang="en-US" sz="1200" dirty="0"/>
              </a:p>
            </p:txBody>
          </p:sp>
        </p:grpSp>
      </p:grpSp>
      <p:pic>
        <p:nvPicPr>
          <p:cNvPr id="28" name="Picture 27"/>
          <p:cNvPicPr>
            <a:picLocks noChangeAspect="1"/>
          </p:cNvPicPr>
          <p:nvPr/>
        </p:nvPicPr>
        <p:blipFill>
          <a:blip r:embed="rId2"/>
          <a:stretch>
            <a:fillRect/>
          </a:stretch>
        </p:blipFill>
        <p:spPr>
          <a:xfrm>
            <a:off x="6966656" y="72950"/>
            <a:ext cx="2135009" cy="2074867"/>
          </a:xfrm>
          <a:prstGeom prst="rect">
            <a:avLst/>
          </a:prstGeom>
        </p:spPr>
      </p:pic>
      <p:grpSp>
        <p:nvGrpSpPr>
          <p:cNvPr id="16" name="Group 15"/>
          <p:cNvGrpSpPr/>
          <p:nvPr/>
        </p:nvGrpSpPr>
        <p:grpSpPr>
          <a:xfrm>
            <a:off x="4774679" y="1670775"/>
            <a:ext cx="4288353" cy="1679456"/>
            <a:chOff x="4774679" y="1670775"/>
            <a:chExt cx="4288353" cy="1679456"/>
          </a:xfrm>
        </p:grpSpPr>
        <p:sp>
          <p:nvSpPr>
            <p:cNvPr id="43" name="TextBox 42"/>
            <p:cNvSpPr txBox="1"/>
            <p:nvPr/>
          </p:nvSpPr>
          <p:spPr>
            <a:xfrm>
              <a:off x="4774679" y="3073232"/>
              <a:ext cx="4288353" cy="276999"/>
            </a:xfrm>
            <a:prstGeom prst="rect">
              <a:avLst/>
            </a:prstGeom>
            <a:noFill/>
          </p:spPr>
          <p:txBody>
            <a:bodyPr wrap="none" rtlCol="0">
              <a:spAutoFit/>
            </a:bodyPr>
            <a:lstStyle/>
            <a:p>
              <a:pPr marL="171450" indent="-171450">
                <a:buFont typeface="Arial"/>
                <a:buChar char="•"/>
              </a:pPr>
              <a:r>
                <a:rPr lang="en-US" sz="1200" dirty="0"/>
                <a:t>n</a:t>
              </a:r>
              <a:r>
                <a:rPr lang="en-US" sz="1200" dirty="0" smtClean="0"/>
                <a:t>otice that lognormal function predicts zero probability for S=0 </a:t>
              </a:r>
              <a:endParaRPr lang="en-US" sz="1200" dirty="0"/>
            </a:p>
          </p:txBody>
        </p:sp>
        <p:sp>
          <p:nvSpPr>
            <p:cNvPr id="44" name="Oval 43"/>
            <p:cNvSpPr/>
            <p:nvPr/>
          </p:nvSpPr>
          <p:spPr>
            <a:xfrm>
              <a:off x="7334927" y="1670775"/>
              <a:ext cx="432654" cy="44569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TextBox 47"/>
          <p:cNvSpPr txBox="1"/>
          <p:nvPr/>
        </p:nvSpPr>
        <p:spPr>
          <a:xfrm>
            <a:off x="20321" y="880511"/>
            <a:ext cx="3005951" cy="461665"/>
          </a:xfrm>
          <a:prstGeom prst="rect">
            <a:avLst/>
          </a:prstGeom>
          <a:noFill/>
        </p:spPr>
        <p:txBody>
          <a:bodyPr wrap="none" rtlCol="0">
            <a:spAutoFit/>
          </a:bodyPr>
          <a:lstStyle/>
          <a:p>
            <a:pPr marL="171450" indent="-171450">
              <a:buFont typeface="Arial"/>
              <a:buChar char="•"/>
            </a:pPr>
            <a:r>
              <a:rPr lang="en-US" sz="1200" dirty="0"/>
              <a:t>l</a:t>
            </a:r>
            <a:r>
              <a:rPr lang="en-US" sz="1200" dirty="0" smtClean="0"/>
              <a:t>ikelihood function dominated by counting </a:t>
            </a:r>
          </a:p>
          <a:p>
            <a:r>
              <a:rPr lang="en-US" sz="1200" dirty="0"/>
              <a:t> </a:t>
            </a:r>
            <a:r>
              <a:rPr lang="en-US" sz="1200" dirty="0" smtClean="0"/>
              <a:t>    statistics [</a:t>
            </a:r>
            <a:r>
              <a:rPr lang="en-US" sz="1200" dirty="0" err="1" smtClean="0"/>
              <a:t>Poissonian</a:t>
            </a:r>
            <a:r>
              <a:rPr lang="en-US" sz="1200" dirty="0" smtClean="0"/>
              <a:t>]</a:t>
            </a:r>
          </a:p>
        </p:txBody>
      </p:sp>
      <p:grpSp>
        <p:nvGrpSpPr>
          <p:cNvPr id="14" name="Group 13"/>
          <p:cNvGrpSpPr/>
          <p:nvPr/>
        </p:nvGrpSpPr>
        <p:grpSpPr>
          <a:xfrm>
            <a:off x="11848" y="1396992"/>
            <a:ext cx="3095719" cy="1174176"/>
            <a:chOff x="11848" y="1396992"/>
            <a:chExt cx="3095719" cy="1174176"/>
          </a:xfrm>
        </p:grpSpPr>
        <p:cxnSp>
          <p:nvCxnSpPr>
            <p:cNvPr id="45" name="Straight Connector 44"/>
            <p:cNvCxnSpPr/>
            <p:nvPr/>
          </p:nvCxnSpPr>
          <p:spPr>
            <a:xfrm>
              <a:off x="2362200" y="1905000"/>
              <a:ext cx="351419" cy="66616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1848" y="1396992"/>
              <a:ext cx="3095719" cy="646331"/>
            </a:xfrm>
            <a:prstGeom prst="rect">
              <a:avLst/>
            </a:prstGeom>
            <a:noFill/>
          </p:spPr>
          <p:txBody>
            <a:bodyPr wrap="none" rtlCol="0">
              <a:spAutoFit/>
            </a:bodyPr>
            <a:lstStyle/>
            <a:p>
              <a:pPr marL="171450" indent="-171450">
                <a:buFont typeface="Arial"/>
                <a:buChar char="•"/>
              </a:pPr>
              <a:r>
                <a:rPr lang="en-US" sz="1200" dirty="0"/>
                <a:t>y</a:t>
              </a:r>
              <a:r>
                <a:rPr lang="en-US" sz="1200" dirty="0" smtClean="0"/>
                <a:t>ou suspect that there is a finite chance of</a:t>
              </a:r>
            </a:p>
            <a:p>
              <a:r>
                <a:rPr lang="en-US" sz="1200" dirty="0"/>
                <a:t> </a:t>
              </a:r>
              <a:r>
                <a:rPr lang="en-US" sz="1200" dirty="0" smtClean="0"/>
                <a:t>    zero probability at S=0 [i.e., lognormal can’t</a:t>
              </a:r>
            </a:p>
            <a:p>
              <a:r>
                <a:rPr lang="en-US" sz="1200" dirty="0"/>
                <a:t> </a:t>
              </a:r>
              <a:r>
                <a:rPr lang="en-US" sz="1200" dirty="0" smtClean="0"/>
                <a:t>    be correct]</a:t>
              </a:r>
            </a:p>
          </p:txBody>
        </p:sp>
      </p:grpSp>
      <p:sp>
        <p:nvSpPr>
          <p:cNvPr id="53" name="TextBox 52"/>
          <p:cNvSpPr txBox="1"/>
          <p:nvPr/>
        </p:nvSpPr>
        <p:spPr>
          <a:xfrm>
            <a:off x="824642" y="4385156"/>
            <a:ext cx="3940402" cy="1569660"/>
          </a:xfrm>
          <a:prstGeom prst="rect">
            <a:avLst/>
          </a:prstGeom>
          <a:noFill/>
        </p:spPr>
        <p:txBody>
          <a:bodyPr wrap="none" rtlCol="0">
            <a:spAutoFit/>
          </a:bodyPr>
          <a:lstStyle/>
          <a:p>
            <a:r>
              <a:rPr lang="en-US" sz="1600" dirty="0">
                <a:solidFill>
                  <a:srgbClr val="FF0000"/>
                </a:solidFill>
              </a:rPr>
              <a:t>t</a:t>
            </a:r>
            <a:r>
              <a:rPr lang="en-US" sz="1600" dirty="0" smtClean="0">
                <a:solidFill>
                  <a:srgbClr val="FF0000"/>
                </a:solidFill>
              </a:rPr>
              <a:t>ests with JAGS, simple counting experiment:</a:t>
            </a:r>
          </a:p>
          <a:p>
            <a:pPr marL="171450" indent="-171450">
              <a:buFont typeface="Arial"/>
              <a:buChar char="•"/>
            </a:pPr>
            <a:r>
              <a:rPr lang="en-US" sz="1600" dirty="0" err="1">
                <a:solidFill>
                  <a:srgbClr val="FF0000"/>
                </a:solidFill>
              </a:rPr>
              <a:t>o</a:t>
            </a:r>
            <a:r>
              <a:rPr lang="en-US" sz="1600" dirty="0" err="1" smtClean="0">
                <a:solidFill>
                  <a:srgbClr val="FF0000"/>
                </a:solidFill>
              </a:rPr>
              <a:t>bstotal</a:t>
            </a:r>
            <a:r>
              <a:rPr lang="en-US" sz="1600" dirty="0" smtClean="0">
                <a:solidFill>
                  <a:srgbClr val="FF0000"/>
                </a:solidFill>
              </a:rPr>
              <a:t> = 40, 20, 15, 10</a:t>
            </a:r>
          </a:p>
          <a:p>
            <a:pPr marL="171450" indent="-171450">
              <a:buFont typeface="Arial"/>
              <a:buChar char="•"/>
            </a:pPr>
            <a:r>
              <a:rPr lang="en-US" sz="1600" dirty="0" err="1">
                <a:solidFill>
                  <a:srgbClr val="FF0000"/>
                </a:solidFill>
              </a:rPr>
              <a:t>o</a:t>
            </a:r>
            <a:r>
              <a:rPr lang="en-US" sz="1600" dirty="0" err="1" smtClean="0">
                <a:solidFill>
                  <a:srgbClr val="FF0000"/>
                </a:solidFill>
              </a:rPr>
              <a:t>bsbkg</a:t>
            </a:r>
            <a:r>
              <a:rPr lang="en-US" sz="1600" dirty="0" smtClean="0">
                <a:solidFill>
                  <a:srgbClr val="FF0000"/>
                </a:solidFill>
              </a:rPr>
              <a:t> = 5</a:t>
            </a:r>
          </a:p>
          <a:p>
            <a:pPr marL="171450" indent="-171450">
              <a:buFont typeface="Arial"/>
              <a:buChar char="•"/>
            </a:pPr>
            <a:r>
              <a:rPr lang="en-US" sz="1600" dirty="0" smtClean="0">
                <a:solidFill>
                  <a:srgbClr val="FF0000"/>
                </a:solidFill>
              </a:rPr>
              <a:t>signal = total – background</a:t>
            </a:r>
          </a:p>
          <a:p>
            <a:pPr marL="171450" indent="-171450">
              <a:buFont typeface="Arial"/>
              <a:buChar char="•"/>
            </a:pPr>
            <a:r>
              <a:rPr lang="en-US" sz="1600" dirty="0">
                <a:solidFill>
                  <a:srgbClr val="FF0000"/>
                </a:solidFill>
              </a:rPr>
              <a:t>u</a:t>
            </a:r>
            <a:r>
              <a:rPr lang="en-US" sz="1600" dirty="0" smtClean="0">
                <a:solidFill>
                  <a:srgbClr val="FF0000"/>
                </a:solidFill>
              </a:rPr>
              <a:t>niform priors between 0 and 1000</a:t>
            </a:r>
          </a:p>
          <a:p>
            <a:r>
              <a:rPr lang="en-US" sz="1600" dirty="0" smtClean="0">
                <a:solidFill>
                  <a:srgbClr val="FF0000"/>
                </a:solidFill>
              </a:rPr>
              <a:t>    [other priors give similar results]</a:t>
            </a:r>
            <a:endParaRPr lang="en-US" sz="1600" dirty="0">
              <a:solidFill>
                <a:srgbClr val="FF0000"/>
              </a:solidFill>
            </a:endParaRPr>
          </a:p>
        </p:txBody>
      </p:sp>
      <p:grpSp>
        <p:nvGrpSpPr>
          <p:cNvPr id="15" name="Group 14"/>
          <p:cNvGrpSpPr/>
          <p:nvPr/>
        </p:nvGrpSpPr>
        <p:grpSpPr>
          <a:xfrm>
            <a:off x="5211280" y="3509818"/>
            <a:ext cx="3717497" cy="3260164"/>
            <a:chOff x="5536739" y="3818468"/>
            <a:chExt cx="3392038" cy="2951514"/>
          </a:xfrm>
        </p:grpSpPr>
        <p:pic>
          <p:nvPicPr>
            <p:cNvPr id="5" name="Picture 4" descr="fig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9" y="3818468"/>
              <a:ext cx="3392038" cy="2951514"/>
            </a:xfrm>
            <a:prstGeom prst="rect">
              <a:avLst/>
            </a:prstGeom>
          </p:spPr>
        </p:pic>
        <p:sp>
          <p:nvSpPr>
            <p:cNvPr id="55" name="Rectangle 54"/>
            <p:cNvSpPr/>
            <p:nvPr/>
          </p:nvSpPr>
          <p:spPr>
            <a:xfrm>
              <a:off x="7552267" y="3945733"/>
              <a:ext cx="1320800" cy="1041133"/>
            </a:xfrm>
            <a:prstGeom prst="rect">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908356" y="2816702"/>
            <a:ext cx="110067" cy="812800"/>
            <a:chOff x="2908356" y="2816702"/>
            <a:chExt cx="110067" cy="812800"/>
          </a:xfrm>
        </p:grpSpPr>
        <p:cxnSp>
          <p:nvCxnSpPr>
            <p:cNvPr id="36" name="Straight Connector 35"/>
            <p:cNvCxnSpPr/>
            <p:nvPr/>
          </p:nvCxnSpPr>
          <p:spPr>
            <a:xfrm flipH="1">
              <a:off x="2959155" y="2816702"/>
              <a:ext cx="1" cy="812800"/>
            </a:xfrm>
            <a:prstGeom prst="line">
              <a:avLst/>
            </a:prstGeom>
            <a:ln w="190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2908356" y="3163707"/>
              <a:ext cx="110067" cy="93133"/>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p:cNvSpPr/>
          <p:nvPr/>
        </p:nvSpPr>
        <p:spPr>
          <a:xfrm>
            <a:off x="625302" y="6015289"/>
            <a:ext cx="4572000" cy="584776"/>
          </a:xfrm>
          <a:prstGeom prst="rect">
            <a:avLst/>
          </a:prstGeom>
        </p:spPr>
        <p:txBody>
          <a:bodyPr>
            <a:spAutoFit/>
          </a:bodyPr>
          <a:lstStyle/>
          <a:p>
            <a:r>
              <a:rPr lang="en-US" sz="1600" dirty="0">
                <a:solidFill>
                  <a:srgbClr val="FF0000"/>
                </a:solidFill>
              </a:rPr>
              <a:t>when </a:t>
            </a:r>
            <a:r>
              <a:rPr lang="en-US" sz="1600" dirty="0" smtClean="0">
                <a:solidFill>
                  <a:srgbClr val="FF0000"/>
                </a:solidFill>
              </a:rPr>
              <a:t>(xx</a:t>
            </a:r>
            <a:r>
              <a:rPr lang="en-US" sz="1600" dirty="0">
                <a:solidFill>
                  <a:srgbClr val="FF0000"/>
                </a:solidFill>
              </a:rPr>
              <a:t>/</a:t>
            </a:r>
            <a:r>
              <a:rPr lang="en-US" sz="1600" dirty="0" err="1" smtClean="0">
                <a:solidFill>
                  <a:srgbClr val="FF0000"/>
                </a:solidFill>
              </a:rPr>
              <a:t>yy</a:t>
            </a:r>
            <a:r>
              <a:rPr lang="en-US" sz="1600" dirty="0" smtClean="0">
                <a:solidFill>
                  <a:srgbClr val="FF0000"/>
                </a:solidFill>
              </a:rPr>
              <a:t>) &lt; 3</a:t>
            </a:r>
            <a:r>
              <a:rPr lang="en-US" sz="1600" dirty="0">
                <a:solidFill>
                  <a:srgbClr val="FF0000"/>
                </a:solidFill>
              </a:rPr>
              <a:t>, a lognormal likelihood cannot </a:t>
            </a:r>
          </a:p>
          <a:p>
            <a:r>
              <a:rPr lang="en-US" sz="1600" dirty="0">
                <a:solidFill>
                  <a:srgbClr val="FF0000"/>
                </a:solidFill>
              </a:rPr>
              <a:t>be used </a:t>
            </a:r>
            <a:r>
              <a:rPr lang="en-US" sz="1600" dirty="0"/>
              <a:t>[</a:t>
            </a:r>
            <a:r>
              <a:rPr lang="en-US" sz="1600" dirty="0">
                <a:latin typeface="Symbol" charset="2"/>
                <a:cs typeface="Symbol" charset="2"/>
              </a:rPr>
              <a:t>® </a:t>
            </a:r>
            <a:r>
              <a:rPr lang="en-US" sz="1600" dirty="0">
                <a:cs typeface="Calibri"/>
              </a:rPr>
              <a:t>disregard those data points</a:t>
            </a:r>
            <a:r>
              <a:rPr lang="en-US" sz="1600" dirty="0">
                <a:solidFill>
                  <a:srgbClr val="000000"/>
                </a:solidFill>
              </a:rPr>
              <a:t>]</a:t>
            </a:r>
          </a:p>
        </p:txBody>
      </p:sp>
    </p:spTree>
    <p:extLst>
      <p:ext uri="{BB962C8B-B14F-4D97-AF65-F5344CB8AC3E}">
        <p14:creationId xmlns:p14="http://schemas.microsoft.com/office/powerpoint/2010/main" val="1488803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48" grpId="0"/>
      <p:bldP spid="5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4570" b="63722"/>
          <a:stretch/>
        </p:blipFill>
        <p:spPr>
          <a:xfrm>
            <a:off x="1420090" y="1532422"/>
            <a:ext cx="1433945" cy="488373"/>
          </a:xfrm>
          <a:prstGeom prst="rect">
            <a:avLst/>
          </a:prstGeom>
        </p:spPr>
      </p:pic>
      <p:pic>
        <p:nvPicPr>
          <p:cNvPr id="3" name="Picture 2"/>
          <p:cNvPicPr>
            <a:picLocks noChangeAspect="1"/>
          </p:cNvPicPr>
          <p:nvPr/>
        </p:nvPicPr>
        <p:blipFill rotWithShape="1">
          <a:blip r:embed="rId3"/>
          <a:srcRect t="35163"/>
          <a:stretch/>
        </p:blipFill>
        <p:spPr>
          <a:xfrm>
            <a:off x="2701637" y="1489704"/>
            <a:ext cx="4814455" cy="745235"/>
          </a:xfrm>
          <a:prstGeom prst="rect">
            <a:avLst/>
          </a:prstGeom>
        </p:spPr>
      </p:pic>
      <p:cxnSp>
        <p:nvCxnSpPr>
          <p:cNvPr id="4" name="Straight Arrow Connector 3"/>
          <p:cNvCxnSpPr/>
          <p:nvPr/>
        </p:nvCxnSpPr>
        <p:spPr>
          <a:xfrm>
            <a:off x="1962728" y="1212277"/>
            <a:ext cx="0" cy="286323"/>
          </a:xfrm>
          <a:prstGeom prst="straightConnector1">
            <a:avLst/>
          </a:prstGeom>
          <a:ln>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962728" y="1223821"/>
            <a:ext cx="10852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48000" y="1031455"/>
            <a:ext cx="4806223" cy="338554"/>
          </a:xfrm>
          <a:prstGeom prst="rect">
            <a:avLst/>
          </a:prstGeom>
          <a:noFill/>
        </p:spPr>
        <p:txBody>
          <a:bodyPr wrap="none" rtlCol="0">
            <a:spAutoFit/>
          </a:bodyPr>
          <a:lstStyle/>
          <a:p>
            <a:r>
              <a:rPr lang="en-US" sz="1600" dirty="0" smtClean="0">
                <a:solidFill>
                  <a:srgbClr val="FF0000"/>
                </a:solidFill>
              </a:rPr>
              <a:t>reaction rate: number of reactions per volume per time</a:t>
            </a:r>
            <a:endParaRPr lang="en-US" sz="1600" dirty="0">
              <a:solidFill>
                <a:srgbClr val="FF0000"/>
              </a:solidFill>
            </a:endParaRPr>
          </a:p>
        </p:txBody>
      </p:sp>
      <p:pic>
        <p:nvPicPr>
          <p:cNvPr id="7" name="Picture 6"/>
          <p:cNvPicPr>
            <a:picLocks noChangeAspect="1"/>
          </p:cNvPicPr>
          <p:nvPr/>
        </p:nvPicPr>
        <p:blipFill>
          <a:blip r:embed="rId4"/>
          <a:stretch>
            <a:fillRect/>
          </a:stretch>
        </p:blipFill>
        <p:spPr>
          <a:xfrm>
            <a:off x="5766639" y="2285993"/>
            <a:ext cx="2071834" cy="504540"/>
          </a:xfrm>
          <a:prstGeom prst="rect">
            <a:avLst/>
          </a:prstGeom>
        </p:spPr>
      </p:pic>
      <p:cxnSp>
        <p:nvCxnSpPr>
          <p:cNvPr id="8" name="Straight Connector 7"/>
          <p:cNvCxnSpPr/>
          <p:nvPr/>
        </p:nvCxnSpPr>
        <p:spPr>
          <a:xfrm>
            <a:off x="6121401" y="2066975"/>
            <a:ext cx="0" cy="295221"/>
          </a:xfrm>
          <a:prstGeom prst="line">
            <a:avLst/>
          </a:prstGeom>
          <a:ln>
            <a:solidFill>
              <a:srgbClr val="0000F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9548" y="230913"/>
            <a:ext cx="6673622" cy="461665"/>
          </a:xfrm>
          <a:prstGeom prst="rect">
            <a:avLst/>
          </a:prstGeom>
          <a:noFill/>
        </p:spPr>
        <p:txBody>
          <a:bodyPr wrap="none" rtlCol="0">
            <a:spAutoFit/>
          </a:bodyPr>
          <a:lstStyle/>
          <a:p>
            <a:r>
              <a:rPr lang="en-US" sz="2400" b="1" dirty="0" smtClean="0"/>
              <a:t>ASTROPHYSICAL S-FACTORS AND REACTION RATES</a:t>
            </a:r>
            <a:endParaRPr lang="en-US" sz="2400" b="1" dirty="0"/>
          </a:p>
        </p:txBody>
      </p:sp>
      <p:grpSp>
        <p:nvGrpSpPr>
          <p:cNvPr id="16" name="Group 15"/>
          <p:cNvGrpSpPr/>
          <p:nvPr/>
        </p:nvGrpSpPr>
        <p:grpSpPr>
          <a:xfrm>
            <a:off x="1572485" y="4318000"/>
            <a:ext cx="7614981" cy="2540000"/>
            <a:chOff x="1572485" y="4318000"/>
            <a:chExt cx="7614981" cy="2540000"/>
          </a:xfrm>
        </p:grpSpPr>
        <p:pic>
          <p:nvPicPr>
            <p:cNvPr id="17" name="Picture 16"/>
            <p:cNvPicPr>
              <a:picLocks noChangeAspect="1"/>
            </p:cNvPicPr>
            <p:nvPr/>
          </p:nvPicPr>
          <p:blipFill>
            <a:blip r:embed="rId5"/>
            <a:stretch>
              <a:fillRect/>
            </a:stretch>
          </p:blipFill>
          <p:spPr>
            <a:xfrm>
              <a:off x="6604000" y="4318000"/>
              <a:ext cx="2540000" cy="2540000"/>
            </a:xfrm>
            <a:prstGeom prst="rect">
              <a:avLst/>
            </a:prstGeom>
          </p:spPr>
        </p:pic>
        <p:sp>
          <p:nvSpPr>
            <p:cNvPr id="18" name="TextBox 17"/>
            <p:cNvSpPr txBox="1"/>
            <p:nvPr/>
          </p:nvSpPr>
          <p:spPr>
            <a:xfrm>
              <a:off x="6591458" y="6557091"/>
              <a:ext cx="2596008" cy="276999"/>
            </a:xfrm>
            <a:prstGeom prst="rect">
              <a:avLst/>
            </a:prstGeom>
            <a:noFill/>
          </p:spPr>
          <p:txBody>
            <a:bodyPr wrap="none" rtlCol="0">
              <a:spAutoFit/>
            </a:bodyPr>
            <a:lstStyle/>
            <a:p>
              <a:r>
                <a:rPr lang="en-US" sz="1200" dirty="0" smtClean="0">
                  <a:solidFill>
                    <a:schemeClr val="bg1"/>
                  </a:solidFill>
                </a:rPr>
                <a:t>Brown dwarf binary CFBDSIR 1458+ 10 </a:t>
              </a:r>
              <a:endParaRPr lang="en-US" sz="1200" dirty="0">
                <a:solidFill>
                  <a:schemeClr val="bg1"/>
                </a:solidFill>
              </a:endParaRPr>
            </a:p>
          </p:txBody>
        </p:sp>
        <p:sp>
          <p:nvSpPr>
            <p:cNvPr id="19" name="TextBox 18"/>
            <p:cNvSpPr txBox="1"/>
            <p:nvPr/>
          </p:nvSpPr>
          <p:spPr>
            <a:xfrm>
              <a:off x="1572485" y="5390652"/>
              <a:ext cx="4205631" cy="338554"/>
            </a:xfrm>
            <a:prstGeom prst="rect">
              <a:avLst/>
            </a:prstGeom>
            <a:noFill/>
          </p:spPr>
          <p:txBody>
            <a:bodyPr wrap="none" rtlCol="0">
              <a:spAutoFit/>
            </a:bodyPr>
            <a:lstStyle/>
            <a:p>
              <a:r>
                <a:rPr lang="en-US" sz="1600" dirty="0"/>
                <a:t>b</a:t>
              </a:r>
              <a:r>
                <a:rPr lang="en-US" sz="1600" dirty="0" smtClean="0"/>
                <a:t>rown dwarfs [&lt;0.08 </a:t>
              </a:r>
              <a:r>
                <a:rPr lang="en-US" sz="1600" dirty="0" err="1" smtClean="0"/>
                <a:t>M</a:t>
              </a:r>
              <a:r>
                <a:rPr lang="en-US" sz="1600" baseline="-25000" dirty="0" err="1" smtClean="0"/>
                <a:t>sol</a:t>
              </a:r>
              <a:r>
                <a:rPr lang="en-US" sz="1600" dirty="0" smtClean="0"/>
                <a:t>]: 15-85 Jupiter masses</a:t>
              </a:r>
              <a:endParaRPr lang="en-US" sz="1600" dirty="0"/>
            </a:p>
          </p:txBody>
        </p:sp>
      </p:grpSp>
      <p:grpSp>
        <p:nvGrpSpPr>
          <p:cNvPr id="15" name="Group 14"/>
          <p:cNvGrpSpPr/>
          <p:nvPr/>
        </p:nvGrpSpPr>
        <p:grpSpPr>
          <a:xfrm>
            <a:off x="1276151" y="3419853"/>
            <a:ext cx="3731109" cy="3291126"/>
            <a:chOff x="1276151" y="3419853"/>
            <a:chExt cx="3731109" cy="3291126"/>
          </a:xfrm>
        </p:grpSpPr>
        <p:grpSp>
          <p:nvGrpSpPr>
            <p:cNvPr id="14" name="Group 13"/>
            <p:cNvGrpSpPr/>
            <p:nvPr/>
          </p:nvGrpSpPr>
          <p:grpSpPr>
            <a:xfrm>
              <a:off x="1276151" y="3419853"/>
              <a:ext cx="3731109" cy="1709596"/>
              <a:chOff x="1276151" y="3419853"/>
              <a:chExt cx="3731109" cy="1709596"/>
            </a:xfrm>
          </p:grpSpPr>
          <p:sp>
            <p:nvSpPr>
              <p:cNvPr id="10" name="TextBox 9"/>
              <p:cNvSpPr txBox="1"/>
              <p:nvPr/>
            </p:nvSpPr>
            <p:spPr>
              <a:xfrm>
                <a:off x="1544711" y="3419853"/>
                <a:ext cx="1770937" cy="338554"/>
              </a:xfrm>
              <a:prstGeom prst="rect">
                <a:avLst/>
              </a:prstGeom>
              <a:noFill/>
            </p:spPr>
            <p:txBody>
              <a:bodyPr wrap="none" rtlCol="0">
                <a:spAutoFit/>
              </a:bodyPr>
              <a:lstStyle/>
              <a:p>
                <a:r>
                  <a:rPr lang="en-US" sz="1600" dirty="0">
                    <a:solidFill>
                      <a:srgbClr val="FF0000"/>
                    </a:solidFill>
                  </a:rPr>
                  <a:t>e</a:t>
                </a:r>
                <a:r>
                  <a:rPr lang="en-US" sz="1600" dirty="0" smtClean="0">
                    <a:solidFill>
                      <a:srgbClr val="FF0000"/>
                    </a:solidFill>
                  </a:rPr>
                  <a:t>xample: d(</a:t>
                </a:r>
                <a:r>
                  <a:rPr lang="en-US" sz="1600" dirty="0" err="1" smtClean="0">
                    <a:solidFill>
                      <a:srgbClr val="FF0000"/>
                    </a:solidFill>
                  </a:rPr>
                  <a:t>p,</a:t>
                </a:r>
                <a:r>
                  <a:rPr lang="en-US" sz="1600" dirty="0" err="1" smtClean="0">
                    <a:solidFill>
                      <a:srgbClr val="FF0000"/>
                    </a:solidFill>
                    <a:latin typeface="Symbol" charset="2"/>
                    <a:cs typeface="Symbol" charset="2"/>
                  </a:rPr>
                  <a:t>g</a:t>
                </a:r>
                <a:r>
                  <a:rPr lang="en-US" sz="1600" dirty="0" smtClean="0">
                    <a:solidFill>
                      <a:srgbClr val="FF0000"/>
                    </a:solidFill>
                  </a:rPr>
                  <a:t>)</a:t>
                </a:r>
                <a:r>
                  <a:rPr lang="en-US" sz="1600" baseline="30000" dirty="0" smtClean="0">
                    <a:solidFill>
                      <a:srgbClr val="FF0000"/>
                    </a:solidFill>
                  </a:rPr>
                  <a:t>3</a:t>
                </a:r>
                <a:r>
                  <a:rPr lang="en-US" sz="1600" dirty="0" smtClean="0">
                    <a:solidFill>
                      <a:srgbClr val="FF0000"/>
                    </a:solidFill>
                  </a:rPr>
                  <a:t>He</a:t>
                </a:r>
                <a:endParaRPr lang="en-US" sz="1600" dirty="0">
                  <a:solidFill>
                    <a:srgbClr val="FF0000"/>
                  </a:solidFill>
                </a:endParaRPr>
              </a:p>
            </p:txBody>
          </p:sp>
          <p:sp>
            <p:nvSpPr>
              <p:cNvPr id="11" name="TextBox 10"/>
              <p:cNvSpPr txBox="1"/>
              <p:nvPr/>
            </p:nvSpPr>
            <p:spPr>
              <a:xfrm>
                <a:off x="1572485" y="3924380"/>
                <a:ext cx="1370387" cy="338554"/>
              </a:xfrm>
              <a:prstGeom prst="rect">
                <a:avLst/>
              </a:prstGeom>
              <a:noFill/>
            </p:spPr>
            <p:txBody>
              <a:bodyPr wrap="none" rtlCol="0">
                <a:spAutoFit/>
              </a:bodyPr>
              <a:lstStyle/>
              <a:p>
                <a:r>
                  <a:rPr lang="en-US" sz="1600" dirty="0"/>
                  <a:t>i</a:t>
                </a:r>
                <a:r>
                  <a:rPr lang="en-US" sz="1600" dirty="0" smtClean="0"/>
                  <a:t>mportant for:   </a:t>
                </a:r>
                <a:endParaRPr lang="en-US" sz="1600" dirty="0"/>
              </a:p>
            </p:txBody>
          </p:sp>
          <p:sp>
            <p:nvSpPr>
              <p:cNvPr id="12" name="TextBox 11"/>
              <p:cNvSpPr txBox="1"/>
              <p:nvPr/>
            </p:nvSpPr>
            <p:spPr>
              <a:xfrm>
                <a:off x="1276151" y="4298452"/>
                <a:ext cx="3731109" cy="830997"/>
              </a:xfrm>
              <a:prstGeom prst="rect">
                <a:avLst/>
              </a:prstGeom>
              <a:noFill/>
            </p:spPr>
            <p:txBody>
              <a:bodyPr wrap="none" rtlCol="0">
                <a:spAutoFit/>
              </a:bodyPr>
              <a:lstStyle/>
              <a:p>
                <a:pPr marL="285750" indent="-285750">
                  <a:buFont typeface="Arial"/>
                  <a:buChar char="•"/>
                </a:pPr>
                <a:r>
                  <a:rPr lang="en-US" sz="1600" dirty="0"/>
                  <a:t>b</a:t>
                </a:r>
                <a:r>
                  <a:rPr lang="en-US" sz="1600" dirty="0" smtClean="0"/>
                  <a:t>ig bang </a:t>
                </a:r>
                <a:r>
                  <a:rPr lang="en-US" sz="1600" dirty="0" err="1" smtClean="0"/>
                  <a:t>nucleosynthesis</a:t>
                </a:r>
                <a:r>
                  <a:rPr lang="en-US" sz="1600" dirty="0" smtClean="0">
                    <a:solidFill>
                      <a:srgbClr val="008000"/>
                    </a:solidFill>
                  </a:rPr>
                  <a:t>*</a:t>
                </a:r>
              </a:p>
              <a:p>
                <a:r>
                  <a:rPr lang="en-US" sz="1600" dirty="0" smtClean="0">
                    <a:solidFill>
                      <a:srgbClr val="008000"/>
                    </a:solidFill>
                  </a:rPr>
                  <a:t>      </a:t>
                </a:r>
                <a:r>
                  <a:rPr lang="en-US" sz="1600" dirty="0" smtClean="0"/>
                  <a:t>[determines abundances of d, </a:t>
                </a:r>
                <a:r>
                  <a:rPr lang="en-US" sz="1600" baseline="30000" dirty="0" smtClean="0"/>
                  <a:t>3</a:t>
                </a:r>
                <a:r>
                  <a:rPr lang="en-US" sz="1600" dirty="0" smtClean="0"/>
                  <a:t>He, </a:t>
                </a:r>
                <a:r>
                  <a:rPr lang="en-US" sz="1600" baseline="30000" dirty="0" smtClean="0"/>
                  <a:t>7</a:t>
                </a:r>
                <a:r>
                  <a:rPr lang="en-US" sz="1600" dirty="0" smtClean="0"/>
                  <a:t>Li]</a:t>
                </a:r>
              </a:p>
              <a:p>
                <a:pPr marL="285750" indent="-285750">
                  <a:buFont typeface="Arial"/>
                  <a:buChar char="•"/>
                </a:pPr>
                <a:r>
                  <a:rPr lang="en-US" sz="1600" dirty="0"/>
                  <a:t>d</a:t>
                </a:r>
                <a:r>
                  <a:rPr lang="en-US" sz="1600" dirty="0" smtClean="0"/>
                  <a:t>euterium burning in stars</a:t>
                </a:r>
                <a:endParaRPr lang="en-US" sz="1600" dirty="0"/>
              </a:p>
            </p:txBody>
          </p:sp>
        </p:grpSp>
        <p:sp>
          <p:nvSpPr>
            <p:cNvPr id="13" name="TextBox 12"/>
            <p:cNvSpPr txBox="1"/>
            <p:nvPr/>
          </p:nvSpPr>
          <p:spPr>
            <a:xfrm>
              <a:off x="1677084" y="6403202"/>
              <a:ext cx="2741831" cy="307777"/>
            </a:xfrm>
            <a:prstGeom prst="rect">
              <a:avLst/>
            </a:prstGeom>
            <a:noFill/>
          </p:spPr>
          <p:txBody>
            <a:bodyPr wrap="none" rtlCol="0">
              <a:spAutoFit/>
            </a:bodyPr>
            <a:lstStyle/>
            <a:p>
              <a:r>
                <a:rPr lang="en-US" sz="1400" dirty="0" smtClean="0">
                  <a:solidFill>
                    <a:srgbClr val="008000"/>
                  </a:solidFill>
                </a:rPr>
                <a:t>*</a:t>
              </a:r>
              <a:r>
                <a:rPr lang="en-US" sz="1400" dirty="0" err="1" smtClean="0">
                  <a:solidFill>
                    <a:srgbClr val="008000"/>
                  </a:solidFill>
                </a:rPr>
                <a:t>Coc</a:t>
              </a:r>
              <a:r>
                <a:rPr lang="en-US" sz="1400" dirty="0" smtClean="0">
                  <a:solidFill>
                    <a:srgbClr val="008000"/>
                  </a:solidFill>
                </a:rPr>
                <a:t> et al., PRD, 92, 123526 (2015) </a:t>
              </a:r>
              <a:endParaRPr lang="en-US" sz="1400" dirty="0">
                <a:solidFill>
                  <a:srgbClr val="008000"/>
                </a:solidFill>
              </a:endParaRPr>
            </a:p>
          </p:txBody>
        </p:sp>
      </p:grpSp>
    </p:spTree>
    <p:extLst>
      <p:ext uri="{BB962C8B-B14F-4D97-AF65-F5344CB8AC3E}">
        <p14:creationId xmlns:p14="http://schemas.microsoft.com/office/powerpoint/2010/main" val="2201853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9548" y="230913"/>
            <a:ext cx="2746966" cy="461665"/>
          </a:xfrm>
          <a:prstGeom prst="rect">
            <a:avLst/>
          </a:prstGeom>
          <a:noFill/>
        </p:spPr>
        <p:txBody>
          <a:bodyPr wrap="none" rtlCol="0">
            <a:spAutoFit/>
          </a:bodyPr>
          <a:lstStyle/>
          <a:p>
            <a:r>
              <a:rPr lang="en-US" sz="2400" b="1" dirty="0" smtClean="0"/>
              <a:t>DATA FOR d(</a:t>
            </a:r>
            <a:r>
              <a:rPr lang="en-US" sz="2400" b="1" dirty="0" err="1" smtClean="0"/>
              <a:t>p,</a:t>
            </a:r>
            <a:r>
              <a:rPr lang="en-US" sz="2400" b="1" dirty="0" err="1" smtClean="0">
                <a:latin typeface="Symbol" charset="2"/>
                <a:cs typeface="Symbol" charset="2"/>
              </a:rPr>
              <a:t>g</a:t>
            </a:r>
            <a:r>
              <a:rPr lang="en-US" sz="2400" b="1" dirty="0" smtClean="0"/>
              <a:t>)</a:t>
            </a:r>
            <a:r>
              <a:rPr lang="en-US" sz="2400" b="1" baseline="30000" dirty="0" smtClean="0"/>
              <a:t>3</a:t>
            </a:r>
            <a:r>
              <a:rPr lang="en-US" sz="2400" b="1" dirty="0" smtClean="0"/>
              <a:t>He</a:t>
            </a:r>
            <a:endParaRPr lang="en-US" sz="2400" b="1" dirty="0"/>
          </a:p>
        </p:txBody>
      </p:sp>
      <p:pic>
        <p:nvPicPr>
          <p:cNvPr id="5" name="Picture 4"/>
          <p:cNvPicPr>
            <a:picLocks noChangeAspect="1"/>
          </p:cNvPicPr>
          <p:nvPr/>
        </p:nvPicPr>
        <p:blipFill>
          <a:blip r:embed="rId2"/>
          <a:stretch>
            <a:fillRect/>
          </a:stretch>
        </p:blipFill>
        <p:spPr>
          <a:xfrm>
            <a:off x="4157127" y="120853"/>
            <a:ext cx="4902200" cy="2081959"/>
          </a:xfrm>
          <a:prstGeom prst="rect">
            <a:avLst/>
          </a:prstGeom>
        </p:spPr>
      </p:pic>
      <p:grpSp>
        <p:nvGrpSpPr>
          <p:cNvPr id="13" name="Group 12"/>
          <p:cNvGrpSpPr/>
          <p:nvPr/>
        </p:nvGrpSpPr>
        <p:grpSpPr>
          <a:xfrm>
            <a:off x="592666" y="2529535"/>
            <a:ext cx="7967134" cy="4201931"/>
            <a:chOff x="592666" y="2529535"/>
            <a:chExt cx="7967134" cy="4201931"/>
          </a:xfrm>
        </p:grpSpPr>
        <p:grpSp>
          <p:nvGrpSpPr>
            <p:cNvPr id="7" name="Group 6"/>
            <p:cNvGrpSpPr/>
            <p:nvPr/>
          </p:nvGrpSpPr>
          <p:grpSpPr>
            <a:xfrm>
              <a:off x="1529483" y="2529535"/>
              <a:ext cx="6132851" cy="3337872"/>
              <a:chOff x="1529483" y="2529535"/>
              <a:chExt cx="6132851" cy="3337872"/>
            </a:xfrm>
          </p:grpSpPr>
          <p:pic>
            <p:nvPicPr>
              <p:cNvPr id="3" name="Picture 2" descr="MCMCsfactorDpg_d.pdf"/>
              <p:cNvPicPr>
                <a:picLocks noChangeAspect="1"/>
              </p:cNvPicPr>
              <p:nvPr/>
            </p:nvPicPr>
            <p:blipFill rotWithShape="1">
              <a:blip r:embed="rId3">
                <a:extLst>
                  <a:ext uri="{28A0092B-C50C-407E-A947-70E740481C1C}">
                    <a14:useLocalDpi xmlns:a14="http://schemas.microsoft.com/office/drawing/2010/main" val="0"/>
                  </a:ext>
                </a:extLst>
              </a:blip>
              <a:srcRect l="9075" t="4814" r="11852" b="5371"/>
              <a:stretch/>
            </p:blipFill>
            <p:spPr>
              <a:xfrm>
                <a:off x="1784926" y="2529535"/>
                <a:ext cx="5877408" cy="3337872"/>
              </a:xfrm>
              <a:prstGeom prst="rect">
                <a:avLst/>
              </a:prstGeom>
              <a:noFill/>
              <a:ln>
                <a:noFill/>
              </a:ln>
            </p:spPr>
          </p:pic>
          <p:sp>
            <p:nvSpPr>
              <p:cNvPr id="4" name="TextBox 3"/>
              <p:cNvSpPr txBox="1"/>
              <p:nvPr/>
            </p:nvSpPr>
            <p:spPr>
              <a:xfrm rot="16200000">
                <a:off x="1011008" y="3720374"/>
                <a:ext cx="1344727" cy="307777"/>
              </a:xfrm>
              <a:prstGeom prst="rect">
                <a:avLst/>
              </a:prstGeom>
              <a:noFill/>
            </p:spPr>
            <p:txBody>
              <a:bodyPr wrap="none" rtlCol="0">
                <a:spAutoFit/>
              </a:bodyPr>
              <a:lstStyle/>
              <a:p>
                <a:r>
                  <a:rPr lang="en-US" sz="1400" dirty="0" smtClean="0"/>
                  <a:t>S-factor (</a:t>
                </a:r>
                <a:r>
                  <a:rPr lang="en-US" sz="1400" dirty="0" err="1" smtClean="0"/>
                  <a:t>MeVb</a:t>
                </a:r>
                <a:r>
                  <a:rPr lang="en-US" sz="1400" dirty="0" smtClean="0"/>
                  <a:t>)</a:t>
                </a:r>
                <a:endParaRPr lang="en-US" sz="1400" dirty="0"/>
              </a:p>
            </p:txBody>
          </p:sp>
        </p:grpSp>
        <p:sp>
          <p:nvSpPr>
            <p:cNvPr id="6" name="TextBox 5"/>
            <p:cNvSpPr txBox="1"/>
            <p:nvPr/>
          </p:nvSpPr>
          <p:spPr>
            <a:xfrm>
              <a:off x="592666" y="6269801"/>
              <a:ext cx="7967134" cy="461665"/>
            </a:xfrm>
            <a:prstGeom prst="rect">
              <a:avLst/>
            </a:prstGeom>
            <a:noFill/>
          </p:spPr>
          <p:txBody>
            <a:bodyPr wrap="square" rtlCol="0">
              <a:spAutoFit/>
            </a:bodyPr>
            <a:lstStyle/>
            <a:p>
              <a:r>
                <a:rPr lang="en-US" sz="1200" dirty="0" smtClean="0">
                  <a:solidFill>
                    <a:srgbClr val="008000"/>
                  </a:solidFill>
                </a:rPr>
                <a:t>MA97:  Ma, </a:t>
              </a:r>
              <a:r>
                <a:rPr lang="en-US" sz="1200" dirty="0" err="1" smtClean="0">
                  <a:solidFill>
                    <a:srgbClr val="008000"/>
                  </a:solidFill>
                </a:rPr>
                <a:t>Karwowski</a:t>
              </a:r>
              <a:r>
                <a:rPr lang="en-US" sz="1200" dirty="0" smtClean="0">
                  <a:solidFill>
                    <a:srgbClr val="008000"/>
                  </a:solidFill>
                </a:rPr>
                <a:t>, et al., PRC 55, 588 (1997) [TUNL]			</a:t>
              </a:r>
              <a:r>
                <a:rPr lang="en-US" sz="1200" dirty="0">
                  <a:solidFill>
                    <a:srgbClr val="008000"/>
                  </a:solidFill>
                </a:rPr>
                <a:t>CAS02: Casella et al., NPA, 706, 203 (2002)</a:t>
              </a:r>
              <a:endParaRPr lang="en-US" sz="1200" dirty="0" smtClean="0">
                <a:solidFill>
                  <a:srgbClr val="008000"/>
                </a:solidFill>
              </a:endParaRPr>
            </a:p>
            <a:p>
              <a:r>
                <a:rPr lang="en-US" sz="1200" dirty="0" smtClean="0">
                  <a:solidFill>
                    <a:srgbClr val="008000"/>
                  </a:solidFill>
                </a:rPr>
                <a:t>SCH97: </a:t>
              </a:r>
              <a:r>
                <a:rPr lang="en-US" sz="1200" dirty="0" err="1" smtClean="0">
                  <a:solidFill>
                    <a:srgbClr val="008000"/>
                  </a:solidFill>
                </a:rPr>
                <a:t>Schmid</a:t>
              </a:r>
              <a:r>
                <a:rPr lang="en-US" sz="1200" dirty="0" smtClean="0">
                  <a:solidFill>
                    <a:srgbClr val="008000"/>
                  </a:solidFill>
                </a:rPr>
                <a:t> et al., PRC 56, 2565 (1997) [TUNL]</a:t>
              </a:r>
              <a:r>
                <a:rPr lang="en-US" sz="1200" dirty="0">
                  <a:solidFill>
                    <a:srgbClr val="008000"/>
                  </a:solidFill>
                </a:rPr>
                <a:t>	</a:t>
              </a:r>
              <a:r>
                <a:rPr lang="en-US" sz="1200" dirty="0" smtClean="0">
                  <a:solidFill>
                    <a:srgbClr val="008000"/>
                  </a:solidFill>
                </a:rPr>
                <a:t>			</a:t>
              </a:r>
              <a:r>
                <a:rPr lang="en-US" sz="1200" dirty="0">
                  <a:solidFill>
                    <a:srgbClr val="008000"/>
                  </a:solidFill>
                </a:rPr>
                <a:t>BYS08:  </a:t>
              </a:r>
              <a:r>
                <a:rPr lang="en-US" sz="1200" dirty="0" err="1">
                  <a:solidFill>
                    <a:srgbClr val="008000"/>
                  </a:solidFill>
                </a:rPr>
                <a:t>Bystritsky</a:t>
              </a:r>
              <a:r>
                <a:rPr lang="en-US" sz="1200" dirty="0">
                  <a:solidFill>
                    <a:srgbClr val="008000"/>
                  </a:solidFill>
                </a:rPr>
                <a:t> et al., NIMA, 595, 543 (2008) </a:t>
              </a:r>
            </a:p>
          </p:txBody>
        </p:sp>
      </p:grpSp>
      <p:sp>
        <p:nvSpPr>
          <p:cNvPr id="8" name="Rectangle 7"/>
          <p:cNvSpPr/>
          <p:nvPr/>
        </p:nvSpPr>
        <p:spPr>
          <a:xfrm>
            <a:off x="8559800" y="516466"/>
            <a:ext cx="499527" cy="1337727"/>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402667" y="3009517"/>
            <a:ext cx="1361598" cy="978286"/>
            <a:chOff x="4402667" y="3009517"/>
            <a:chExt cx="1361598" cy="978286"/>
          </a:xfrm>
        </p:grpSpPr>
        <p:cxnSp>
          <p:nvCxnSpPr>
            <p:cNvPr id="9" name="Straight Arrow Connector 8"/>
            <p:cNvCxnSpPr/>
            <p:nvPr/>
          </p:nvCxnSpPr>
          <p:spPr>
            <a:xfrm>
              <a:off x="5367870" y="3987803"/>
              <a:ext cx="396395" cy="0"/>
            </a:xfrm>
            <a:prstGeom prst="straightConnector1">
              <a:avLst/>
            </a:prstGeom>
            <a:ln w="127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936067" y="3518287"/>
              <a:ext cx="431803" cy="469516"/>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402667" y="3009517"/>
              <a:ext cx="1142398" cy="523220"/>
            </a:xfrm>
            <a:prstGeom prst="rect">
              <a:avLst/>
            </a:prstGeom>
            <a:noFill/>
          </p:spPr>
          <p:txBody>
            <a:bodyPr wrap="none" rtlCol="0">
              <a:spAutoFit/>
            </a:bodyPr>
            <a:lstStyle/>
            <a:p>
              <a:r>
                <a:rPr lang="en-US" sz="1400" dirty="0" smtClean="0">
                  <a:solidFill>
                    <a:srgbClr val="FF0000"/>
                  </a:solidFill>
                </a:rPr>
                <a:t>  statistical </a:t>
              </a:r>
            </a:p>
            <a:p>
              <a:r>
                <a:rPr lang="en-US" sz="1400" dirty="0" smtClean="0">
                  <a:solidFill>
                    <a:srgbClr val="FF0000"/>
                  </a:solidFill>
                </a:rPr>
                <a:t>uncertainties</a:t>
              </a:r>
              <a:endParaRPr lang="en-US" sz="1400" dirty="0">
                <a:solidFill>
                  <a:srgbClr val="FF0000"/>
                </a:solidFill>
              </a:endParaRPr>
            </a:p>
          </p:txBody>
        </p:sp>
      </p:grpSp>
      <p:cxnSp>
        <p:nvCxnSpPr>
          <p:cNvPr id="15" name="Straight Arrow Connector 14"/>
          <p:cNvCxnSpPr/>
          <p:nvPr/>
        </p:nvCxnSpPr>
        <p:spPr>
          <a:xfrm flipV="1">
            <a:off x="8881533" y="1854194"/>
            <a:ext cx="0" cy="1236138"/>
          </a:xfrm>
          <a:prstGeom prst="straightConnector1">
            <a:avLst/>
          </a:prstGeom>
          <a:ln w="127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8627533" y="3090332"/>
            <a:ext cx="254000" cy="254001"/>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941733" y="3295763"/>
            <a:ext cx="1142398" cy="523220"/>
          </a:xfrm>
          <a:prstGeom prst="rect">
            <a:avLst/>
          </a:prstGeom>
          <a:noFill/>
        </p:spPr>
        <p:txBody>
          <a:bodyPr wrap="none" rtlCol="0">
            <a:spAutoFit/>
          </a:bodyPr>
          <a:lstStyle/>
          <a:p>
            <a:r>
              <a:rPr lang="en-US" sz="1400" dirty="0" smtClean="0">
                <a:solidFill>
                  <a:srgbClr val="FF0000"/>
                </a:solidFill>
              </a:rPr>
              <a:t>  systematic </a:t>
            </a:r>
          </a:p>
          <a:p>
            <a:r>
              <a:rPr lang="en-US" sz="1400" dirty="0" smtClean="0">
                <a:solidFill>
                  <a:srgbClr val="FF0000"/>
                </a:solidFill>
              </a:rPr>
              <a:t>uncertainties</a:t>
            </a:r>
            <a:endParaRPr lang="en-US" sz="1400" dirty="0">
              <a:solidFill>
                <a:srgbClr val="FF0000"/>
              </a:solidFill>
            </a:endParaRPr>
          </a:p>
        </p:txBody>
      </p:sp>
      <p:grpSp>
        <p:nvGrpSpPr>
          <p:cNvPr id="11" name="Group 10"/>
          <p:cNvGrpSpPr/>
          <p:nvPr/>
        </p:nvGrpSpPr>
        <p:grpSpPr>
          <a:xfrm>
            <a:off x="1007348" y="4758269"/>
            <a:ext cx="1658118" cy="417840"/>
            <a:chOff x="1007348" y="4758269"/>
            <a:chExt cx="1658118" cy="417840"/>
          </a:xfrm>
        </p:grpSpPr>
        <p:cxnSp>
          <p:nvCxnSpPr>
            <p:cNvPr id="17" name="Straight Arrow Connector 16"/>
            <p:cNvCxnSpPr/>
            <p:nvPr/>
          </p:nvCxnSpPr>
          <p:spPr>
            <a:xfrm flipV="1">
              <a:off x="1905000" y="4758269"/>
              <a:ext cx="760466" cy="253998"/>
            </a:xfrm>
            <a:prstGeom prst="straightConnector1">
              <a:avLst/>
            </a:prstGeom>
            <a:ln w="127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07348" y="4868332"/>
              <a:ext cx="950939" cy="307777"/>
            </a:xfrm>
            <a:prstGeom prst="rect">
              <a:avLst/>
            </a:prstGeom>
            <a:noFill/>
          </p:spPr>
          <p:txBody>
            <a:bodyPr wrap="none" rtlCol="0">
              <a:spAutoFit/>
            </a:bodyPr>
            <a:lstStyle/>
            <a:p>
              <a:r>
                <a:rPr lang="en-US" sz="1400" dirty="0" smtClean="0">
                  <a:solidFill>
                    <a:srgbClr val="FF0000"/>
                  </a:solidFill>
                </a:rPr>
                <a:t>  disregard</a:t>
              </a:r>
              <a:endParaRPr lang="en-US" sz="1400" dirty="0">
                <a:solidFill>
                  <a:srgbClr val="FF0000"/>
                </a:solidFill>
              </a:endParaRPr>
            </a:p>
          </p:txBody>
        </p:sp>
      </p:grpSp>
    </p:spTree>
    <p:extLst>
      <p:ext uri="{BB962C8B-B14F-4D97-AF65-F5344CB8AC3E}">
        <p14:creationId xmlns:p14="http://schemas.microsoft.com/office/powerpoint/2010/main" val="2201853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4293663" cy="461665"/>
          </a:xfrm>
          <a:prstGeom prst="rect">
            <a:avLst/>
          </a:prstGeom>
          <a:noFill/>
        </p:spPr>
        <p:txBody>
          <a:bodyPr wrap="none" rtlCol="0">
            <a:spAutoFit/>
          </a:bodyPr>
          <a:lstStyle/>
          <a:p>
            <a:r>
              <a:rPr lang="en-US" sz="2400" b="1" dirty="0" smtClean="0"/>
              <a:t>BAYES THEOREM: DERIVATION</a:t>
            </a:r>
          </a:p>
        </p:txBody>
      </p:sp>
      <p:sp>
        <p:nvSpPr>
          <p:cNvPr id="3" name="TextBox 2"/>
          <p:cNvSpPr txBox="1"/>
          <p:nvPr/>
        </p:nvSpPr>
        <p:spPr>
          <a:xfrm>
            <a:off x="8966200" y="5727700"/>
            <a:ext cx="184666" cy="369332"/>
          </a:xfrm>
          <a:prstGeom prst="rect">
            <a:avLst/>
          </a:prstGeom>
          <a:noFill/>
        </p:spPr>
        <p:txBody>
          <a:bodyPr wrap="none" rtlCol="0">
            <a:spAutoFit/>
          </a:bodyPr>
          <a:lstStyle/>
          <a:p>
            <a:endParaRPr lang="en-US"/>
          </a:p>
        </p:txBody>
      </p:sp>
      <p:pic>
        <p:nvPicPr>
          <p:cNvPr id="7" name="Picture 6"/>
          <p:cNvPicPr>
            <a:picLocks noChangeAspect="1"/>
          </p:cNvPicPr>
          <p:nvPr/>
        </p:nvPicPr>
        <p:blipFill>
          <a:blip r:embed="rId3"/>
          <a:stretch>
            <a:fillRect/>
          </a:stretch>
        </p:blipFill>
        <p:spPr>
          <a:xfrm>
            <a:off x="692602" y="1411830"/>
            <a:ext cx="6132945" cy="1274520"/>
          </a:xfrm>
          <a:prstGeom prst="rect">
            <a:avLst/>
          </a:prstGeom>
        </p:spPr>
      </p:pic>
      <p:pic>
        <p:nvPicPr>
          <p:cNvPr id="8" name="Picture 7"/>
          <p:cNvPicPr>
            <a:picLocks noChangeAspect="1"/>
          </p:cNvPicPr>
          <p:nvPr/>
        </p:nvPicPr>
        <p:blipFill>
          <a:blip r:embed="rId4"/>
          <a:stretch>
            <a:fillRect/>
          </a:stretch>
        </p:blipFill>
        <p:spPr>
          <a:xfrm>
            <a:off x="904932" y="2714962"/>
            <a:ext cx="3619500" cy="526473"/>
          </a:xfrm>
          <a:prstGeom prst="rect">
            <a:avLst/>
          </a:prstGeom>
        </p:spPr>
      </p:pic>
      <p:pic>
        <p:nvPicPr>
          <p:cNvPr id="9" name="Picture 8"/>
          <p:cNvPicPr>
            <a:picLocks noChangeAspect="1"/>
          </p:cNvPicPr>
          <p:nvPr/>
        </p:nvPicPr>
        <p:blipFill>
          <a:blip r:embed="rId5"/>
          <a:stretch>
            <a:fillRect/>
          </a:stretch>
        </p:blipFill>
        <p:spPr>
          <a:xfrm>
            <a:off x="819718" y="3210501"/>
            <a:ext cx="7816272" cy="453430"/>
          </a:xfrm>
          <a:prstGeom prst="rect">
            <a:avLst/>
          </a:prstGeom>
        </p:spPr>
      </p:pic>
      <p:pic>
        <p:nvPicPr>
          <p:cNvPr id="10" name="Picture 9"/>
          <p:cNvPicPr>
            <a:picLocks noChangeAspect="1"/>
          </p:cNvPicPr>
          <p:nvPr/>
        </p:nvPicPr>
        <p:blipFill>
          <a:blip r:embed="rId6"/>
          <a:stretch>
            <a:fillRect/>
          </a:stretch>
        </p:blipFill>
        <p:spPr>
          <a:xfrm>
            <a:off x="773417" y="3755724"/>
            <a:ext cx="5230091" cy="1205332"/>
          </a:xfrm>
          <a:prstGeom prst="rect">
            <a:avLst/>
          </a:prstGeom>
        </p:spPr>
      </p:pic>
      <p:pic>
        <p:nvPicPr>
          <p:cNvPr id="11" name="Picture 10"/>
          <p:cNvPicPr>
            <a:picLocks noChangeAspect="1"/>
          </p:cNvPicPr>
          <p:nvPr/>
        </p:nvPicPr>
        <p:blipFill>
          <a:blip r:embed="rId7"/>
          <a:stretch>
            <a:fillRect/>
          </a:stretch>
        </p:blipFill>
        <p:spPr>
          <a:xfrm>
            <a:off x="808189" y="4976070"/>
            <a:ext cx="5682143" cy="1652031"/>
          </a:xfrm>
          <a:prstGeom prst="rect">
            <a:avLst/>
          </a:prstGeom>
        </p:spPr>
      </p:pic>
      <p:sp>
        <p:nvSpPr>
          <p:cNvPr id="12" name="Rectangle 11"/>
          <p:cNvSpPr/>
          <p:nvPr/>
        </p:nvSpPr>
        <p:spPr>
          <a:xfrm>
            <a:off x="616307" y="730729"/>
            <a:ext cx="7560486" cy="369332"/>
          </a:xfrm>
          <a:prstGeom prst="rect">
            <a:avLst/>
          </a:prstGeom>
        </p:spPr>
        <p:txBody>
          <a:bodyPr wrap="square">
            <a:spAutoFit/>
          </a:bodyPr>
          <a:lstStyle/>
          <a:p>
            <a:pPr marL="342900" indent="-342900">
              <a:buFont typeface="Arial"/>
              <a:buChar char="•"/>
            </a:pPr>
            <a:r>
              <a:rPr lang="en-US" dirty="0"/>
              <a:t>P(</a:t>
            </a:r>
            <a:r>
              <a:rPr lang="en-US" dirty="0" err="1">
                <a:solidFill>
                  <a:srgbClr val="FF0000"/>
                </a:solidFill>
              </a:rPr>
              <a:t>a</a:t>
            </a:r>
            <a:r>
              <a:rPr lang="en-US" dirty="0" err="1"/>
              <a:t>|</a:t>
            </a:r>
            <a:r>
              <a:rPr lang="en-US" dirty="0" err="1">
                <a:solidFill>
                  <a:srgbClr val="FF0000"/>
                </a:solidFill>
              </a:rPr>
              <a:t>b</a:t>
            </a:r>
            <a:r>
              <a:rPr lang="en-US" dirty="0"/>
              <a:t>) means: “probability that proposition </a:t>
            </a:r>
            <a:r>
              <a:rPr lang="en-US" dirty="0">
                <a:solidFill>
                  <a:srgbClr val="FF0000"/>
                </a:solidFill>
              </a:rPr>
              <a:t>a</a:t>
            </a:r>
            <a:r>
              <a:rPr lang="en-US" dirty="0"/>
              <a:t> is true, given that </a:t>
            </a:r>
            <a:r>
              <a:rPr lang="en-US" dirty="0">
                <a:solidFill>
                  <a:srgbClr val="FF0000"/>
                </a:solidFill>
              </a:rPr>
              <a:t>b</a:t>
            </a:r>
            <a:r>
              <a:rPr lang="en-US" dirty="0"/>
              <a:t> is true”</a:t>
            </a:r>
          </a:p>
        </p:txBody>
      </p:sp>
    </p:spTree>
    <p:extLst>
      <p:ext uri="{BB962C8B-B14F-4D97-AF65-F5344CB8AC3E}">
        <p14:creationId xmlns:p14="http://schemas.microsoft.com/office/powerpoint/2010/main" val="3178144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9548" y="230913"/>
            <a:ext cx="3291736" cy="461665"/>
          </a:xfrm>
          <a:prstGeom prst="rect">
            <a:avLst/>
          </a:prstGeom>
          <a:noFill/>
        </p:spPr>
        <p:txBody>
          <a:bodyPr wrap="none" rtlCol="0">
            <a:spAutoFit/>
          </a:bodyPr>
          <a:lstStyle/>
          <a:p>
            <a:r>
              <a:rPr lang="en-US" sz="2400" b="1" dirty="0" smtClean="0"/>
              <a:t>S-FACTOR FOR d(</a:t>
            </a:r>
            <a:r>
              <a:rPr lang="en-US" sz="2400" b="1" dirty="0" err="1" smtClean="0"/>
              <a:t>p,</a:t>
            </a:r>
            <a:r>
              <a:rPr lang="en-US" sz="2400" b="1" dirty="0" err="1" smtClean="0">
                <a:latin typeface="Symbol" charset="2"/>
                <a:cs typeface="Symbol" charset="2"/>
              </a:rPr>
              <a:t>g</a:t>
            </a:r>
            <a:r>
              <a:rPr lang="en-US" sz="2400" b="1" dirty="0" smtClean="0"/>
              <a:t>)</a:t>
            </a:r>
            <a:r>
              <a:rPr lang="en-US" sz="2400" b="1" baseline="30000" dirty="0" smtClean="0"/>
              <a:t>3</a:t>
            </a:r>
            <a:r>
              <a:rPr lang="en-US" sz="2400" b="1" dirty="0" smtClean="0"/>
              <a:t>He</a:t>
            </a:r>
            <a:endParaRPr lang="en-US" sz="2400" b="1" dirty="0"/>
          </a:p>
        </p:txBody>
      </p:sp>
      <p:pic>
        <p:nvPicPr>
          <p:cNvPr id="3" name="Picture 2" descr="MCMCsfactorDpg_c.pdf"/>
          <p:cNvPicPr>
            <a:picLocks noChangeAspect="1"/>
          </p:cNvPicPr>
          <p:nvPr/>
        </p:nvPicPr>
        <p:blipFill rotWithShape="1">
          <a:blip r:embed="rId2">
            <a:extLst>
              <a:ext uri="{28A0092B-C50C-407E-A947-70E740481C1C}">
                <a14:useLocalDpi xmlns:a14="http://schemas.microsoft.com/office/drawing/2010/main" val="0"/>
              </a:ext>
            </a:extLst>
          </a:blip>
          <a:srcRect l="8888" t="3518" r="12037" b="3888"/>
          <a:stretch/>
        </p:blipFill>
        <p:spPr>
          <a:xfrm>
            <a:off x="812800" y="2032000"/>
            <a:ext cx="7230533" cy="4233334"/>
          </a:xfrm>
          <a:prstGeom prst="rect">
            <a:avLst/>
          </a:prstGeom>
        </p:spPr>
      </p:pic>
      <p:sp>
        <p:nvSpPr>
          <p:cNvPr id="4" name="TextBox 3"/>
          <p:cNvSpPr txBox="1"/>
          <p:nvPr/>
        </p:nvSpPr>
        <p:spPr>
          <a:xfrm>
            <a:off x="869750" y="877918"/>
            <a:ext cx="7673896" cy="830997"/>
          </a:xfrm>
          <a:prstGeom prst="rect">
            <a:avLst/>
          </a:prstGeom>
          <a:noFill/>
        </p:spPr>
        <p:txBody>
          <a:bodyPr wrap="none" rtlCol="0">
            <a:spAutoFit/>
          </a:bodyPr>
          <a:lstStyle/>
          <a:p>
            <a:pPr marL="285750" indent="-285750">
              <a:buFont typeface="Arial"/>
              <a:buChar char="•"/>
            </a:pPr>
            <a:r>
              <a:rPr lang="en-US" sz="1600" dirty="0"/>
              <a:t>f</a:t>
            </a:r>
            <a:r>
              <a:rPr lang="en-US" sz="1600" dirty="0" smtClean="0"/>
              <a:t>it is assuming theoretical reaction model of </a:t>
            </a:r>
            <a:r>
              <a:rPr lang="en-US" sz="1600" dirty="0" err="1" smtClean="0"/>
              <a:t>Marcucci</a:t>
            </a:r>
            <a:r>
              <a:rPr lang="en-US" sz="1600" dirty="0" smtClean="0"/>
              <a:t>, </a:t>
            </a:r>
            <a:r>
              <a:rPr lang="en-US" sz="1600" dirty="0" err="1" smtClean="0"/>
              <a:t>Viviani</a:t>
            </a:r>
            <a:r>
              <a:rPr lang="en-US" sz="1600" dirty="0" smtClean="0"/>
              <a:t>, </a:t>
            </a:r>
            <a:r>
              <a:rPr lang="en-US" sz="1600" dirty="0" err="1" smtClean="0"/>
              <a:t>Schiavilla</a:t>
            </a:r>
            <a:r>
              <a:rPr lang="en-US" sz="1600" dirty="0" smtClean="0"/>
              <a:t>, </a:t>
            </a:r>
            <a:r>
              <a:rPr lang="en-US" sz="1600" dirty="0" err="1" smtClean="0"/>
              <a:t>Kievsky</a:t>
            </a:r>
            <a:r>
              <a:rPr lang="en-US" sz="1600" dirty="0" smtClean="0"/>
              <a:t> et al.,</a:t>
            </a:r>
          </a:p>
          <a:p>
            <a:r>
              <a:rPr lang="en-US" sz="1600" dirty="0" smtClean="0"/>
              <a:t>      PRC, 55, 588 (1997) [available as a table of E vs. S(E)];</a:t>
            </a:r>
          </a:p>
          <a:p>
            <a:pPr marL="285750" indent="-285750">
              <a:buFont typeface="Arial"/>
              <a:buChar char="•"/>
            </a:pPr>
            <a:r>
              <a:rPr lang="en-US" sz="1600" dirty="0"/>
              <a:t>t</a:t>
            </a:r>
            <a:r>
              <a:rPr lang="en-US" sz="1600" dirty="0" smtClean="0"/>
              <a:t>here is only one parameter, i.e., the overall </a:t>
            </a:r>
            <a:r>
              <a:rPr lang="en-US" sz="1600" dirty="0" smtClean="0">
                <a:solidFill>
                  <a:srgbClr val="0000FF"/>
                </a:solidFill>
              </a:rPr>
              <a:t>scale factor</a:t>
            </a:r>
            <a:endParaRPr lang="en-US" sz="1600" dirty="0">
              <a:solidFill>
                <a:srgbClr val="0000FF"/>
              </a:solidFill>
            </a:endParaRPr>
          </a:p>
        </p:txBody>
      </p:sp>
    </p:spTree>
    <p:extLst>
      <p:ext uri="{BB962C8B-B14F-4D97-AF65-F5344CB8AC3E}">
        <p14:creationId xmlns:p14="http://schemas.microsoft.com/office/powerpoint/2010/main" val="1488803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6049" y="1201906"/>
            <a:ext cx="5969400" cy="4411494"/>
          </a:xfrm>
          <a:prstGeom prst="rect">
            <a:avLst/>
          </a:prstGeom>
        </p:spPr>
      </p:pic>
      <p:sp>
        <p:nvSpPr>
          <p:cNvPr id="3" name="TextBox 2"/>
          <p:cNvSpPr txBox="1"/>
          <p:nvPr/>
        </p:nvSpPr>
        <p:spPr>
          <a:xfrm>
            <a:off x="519548" y="230913"/>
            <a:ext cx="4882015" cy="461665"/>
          </a:xfrm>
          <a:prstGeom prst="rect">
            <a:avLst/>
          </a:prstGeom>
          <a:noFill/>
        </p:spPr>
        <p:txBody>
          <a:bodyPr wrap="none" rtlCol="0">
            <a:spAutoFit/>
          </a:bodyPr>
          <a:lstStyle/>
          <a:p>
            <a:r>
              <a:rPr lang="en-US" sz="2400" b="1" dirty="0" smtClean="0"/>
              <a:t>DETAILED COMPARISON OF RESULTS</a:t>
            </a:r>
            <a:endParaRPr lang="en-US" sz="2400" b="1" dirty="0"/>
          </a:p>
        </p:txBody>
      </p:sp>
      <p:sp>
        <p:nvSpPr>
          <p:cNvPr id="4" name="Rectangle 3"/>
          <p:cNvSpPr/>
          <p:nvPr/>
        </p:nvSpPr>
        <p:spPr>
          <a:xfrm>
            <a:off x="2937915" y="2006602"/>
            <a:ext cx="1684867" cy="3479798"/>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775182" y="2452257"/>
            <a:ext cx="1972733" cy="2650066"/>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6" name="Rectangle 5"/>
          <p:cNvSpPr/>
          <p:nvPr/>
        </p:nvSpPr>
        <p:spPr>
          <a:xfrm>
            <a:off x="4775182" y="5142345"/>
            <a:ext cx="1972733" cy="344055"/>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71266" y="1323202"/>
            <a:ext cx="2376522" cy="276999"/>
          </a:xfrm>
          <a:prstGeom prst="rect">
            <a:avLst/>
          </a:prstGeom>
          <a:noFill/>
        </p:spPr>
        <p:txBody>
          <a:bodyPr wrap="none" rtlCol="0">
            <a:spAutoFit/>
          </a:bodyPr>
          <a:lstStyle/>
          <a:p>
            <a:r>
              <a:rPr lang="en-US" sz="1200" dirty="0" err="1" smtClean="0">
                <a:solidFill>
                  <a:srgbClr val="0000FF"/>
                </a:solidFill>
              </a:rPr>
              <a:t>Coc</a:t>
            </a:r>
            <a:r>
              <a:rPr lang="en-US" sz="1200" dirty="0" smtClean="0">
                <a:solidFill>
                  <a:srgbClr val="0000FF"/>
                </a:solidFill>
              </a:rPr>
              <a:t> et al., PRD, 92, 123526 (2015) </a:t>
            </a:r>
            <a:endParaRPr lang="en-US" sz="1200" dirty="0">
              <a:solidFill>
                <a:srgbClr val="0000FF"/>
              </a:solidFill>
            </a:endParaRPr>
          </a:p>
        </p:txBody>
      </p:sp>
      <p:cxnSp>
        <p:nvCxnSpPr>
          <p:cNvPr id="8" name="Straight Arrow Connector 7"/>
          <p:cNvCxnSpPr/>
          <p:nvPr/>
        </p:nvCxnSpPr>
        <p:spPr>
          <a:xfrm flipH="1">
            <a:off x="6744082" y="3107264"/>
            <a:ext cx="685800" cy="0"/>
          </a:xfrm>
          <a:prstGeom prst="straightConnector1">
            <a:avLst/>
          </a:prstGeom>
          <a:ln w="1905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7429882" y="1600201"/>
            <a:ext cx="0" cy="1507063"/>
          </a:xfrm>
          <a:prstGeom prst="line">
            <a:avLst/>
          </a:prstGeom>
          <a:ln w="1905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752549" y="5283198"/>
            <a:ext cx="685800" cy="0"/>
          </a:xfrm>
          <a:prstGeom prst="straightConnector1">
            <a:avLst/>
          </a:prstGeom>
          <a:ln w="1905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7438349" y="5278967"/>
            <a:ext cx="0" cy="567265"/>
          </a:xfrm>
          <a:prstGeom prst="line">
            <a:avLst/>
          </a:prstGeom>
          <a:ln w="190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71266" y="5912135"/>
            <a:ext cx="2531612" cy="276999"/>
          </a:xfrm>
          <a:prstGeom prst="rect">
            <a:avLst/>
          </a:prstGeom>
          <a:noFill/>
        </p:spPr>
        <p:txBody>
          <a:bodyPr wrap="none" rtlCol="0">
            <a:spAutoFit/>
          </a:bodyPr>
          <a:lstStyle/>
          <a:p>
            <a:r>
              <a:rPr lang="en-US" sz="1200" dirty="0" err="1" smtClean="0">
                <a:solidFill>
                  <a:srgbClr val="0000FF"/>
                </a:solidFill>
              </a:rPr>
              <a:t>Adelberger</a:t>
            </a:r>
            <a:r>
              <a:rPr lang="en-US" sz="1200" dirty="0" smtClean="0">
                <a:solidFill>
                  <a:srgbClr val="0000FF"/>
                </a:solidFill>
              </a:rPr>
              <a:t> et al., RMP 83, 195 (2011) </a:t>
            </a:r>
            <a:endParaRPr lang="en-US" sz="1200" dirty="0">
              <a:solidFill>
                <a:srgbClr val="0000FF"/>
              </a:solidFill>
            </a:endParaRPr>
          </a:p>
        </p:txBody>
      </p:sp>
      <p:sp>
        <p:nvSpPr>
          <p:cNvPr id="10" name="TextBox 9"/>
          <p:cNvSpPr txBox="1"/>
          <p:nvPr/>
        </p:nvSpPr>
        <p:spPr>
          <a:xfrm>
            <a:off x="3325088" y="5557607"/>
            <a:ext cx="922949" cy="584776"/>
          </a:xfrm>
          <a:prstGeom prst="rect">
            <a:avLst/>
          </a:prstGeom>
          <a:noFill/>
        </p:spPr>
        <p:txBody>
          <a:bodyPr wrap="none" rtlCol="0">
            <a:spAutoFit/>
          </a:bodyPr>
          <a:lstStyle/>
          <a:p>
            <a:r>
              <a:rPr lang="en-US" sz="1600" dirty="0" smtClean="0">
                <a:solidFill>
                  <a:srgbClr val="FF0000"/>
                </a:solidFill>
              </a:rPr>
              <a:t>Bayesian</a:t>
            </a:r>
          </a:p>
          <a:p>
            <a:r>
              <a:rPr lang="en-US" sz="1600" dirty="0" smtClean="0">
                <a:solidFill>
                  <a:srgbClr val="FF0000"/>
                </a:solidFill>
              </a:rPr>
              <a:t>analysis</a:t>
            </a:r>
            <a:endParaRPr lang="en-US" sz="1600" dirty="0">
              <a:solidFill>
                <a:srgbClr val="FF0000"/>
              </a:solidFill>
            </a:endParaRPr>
          </a:p>
        </p:txBody>
      </p:sp>
      <p:sp>
        <p:nvSpPr>
          <p:cNvPr id="15" name="TextBox 14"/>
          <p:cNvSpPr txBox="1"/>
          <p:nvPr/>
        </p:nvSpPr>
        <p:spPr>
          <a:xfrm>
            <a:off x="6649371" y="617130"/>
            <a:ext cx="1053794" cy="584776"/>
          </a:xfrm>
          <a:prstGeom prst="rect">
            <a:avLst/>
          </a:prstGeom>
          <a:noFill/>
        </p:spPr>
        <p:txBody>
          <a:bodyPr wrap="none" rtlCol="0">
            <a:spAutoFit/>
          </a:bodyPr>
          <a:lstStyle/>
          <a:p>
            <a:r>
              <a:rPr lang="en-US" sz="1600" dirty="0">
                <a:solidFill>
                  <a:srgbClr val="0000FF"/>
                </a:solidFill>
              </a:rPr>
              <a:t>t</a:t>
            </a:r>
            <a:r>
              <a:rPr lang="en-US" sz="1600" dirty="0" smtClean="0">
                <a:solidFill>
                  <a:srgbClr val="0000FF"/>
                </a:solidFill>
              </a:rPr>
              <a:t>raditional</a:t>
            </a:r>
          </a:p>
          <a:p>
            <a:r>
              <a:rPr lang="en-US" sz="1600" dirty="0" smtClean="0">
                <a:solidFill>
                  <a:srgbClr val="0000FF"/>
                </a:solidFill>
              </a:rPr>
              <a:t>  analysis</a:t>
            </a:r>
            <a:endParaRPr lang="en-US" sz="1600" dirty="0">
              <a:solidFill>
                <a:srgbClr val="0000FF"/>
              </a:solidFill>
            </a:endParaRPr>
          </a:p>
        </p:txBody>
      </p:sp>
    </p:spTree>
    <p:extLst>
      <p:ext uri="{BB962C8B-B14F-4D97-AF65-F5344CB8AC3E}">
        <p14:creationId xmlns:p14="http://schemas.microsoft.com/office/powerpoint/2010/main" val="22018536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9548" y="230913"/>
            <a:ext cx="3736920" cy="461665"/>
          </a:xfrm>
          <a:prstGeom prst="rect">
            <a:avLst/>
          </a:prstGeom>
          <a:noFill/>
        </p:spPr>
        <p:txBody>
          <a:bodyPr wrap="none" rtlCol="0">
            <a:spAutoFit/>
          </a:bodyPr>
          <a:lstStyle/>
          <a:p>
            <a:r>
              <a:rPr lang="en-US" sz="2400" b="1" dirty="0" smtClean="0"/>
              <a:t>BAYESIAN REACTION RATES</a:t>
            </a:r>
            <a:endParaRPr lang="en-US" sz="2400" b="1" dirty="0"/>
          </a:p>
        </p:txBody>
      </p:sp>
      <p:pic>
        <p:nvPicPr>
          <p:cNvPr id="4" name="Picture 3" descr="fig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 y="2366612"/>
            <a:ext cx="3505200" cy="4224688"/>
          </a:xfrm>
          <a:prstGeom prst="rect">
            <a:avLst/>
          </a:prstGeom>
        </p:spPr>
      </p:pic>
      <p:sp>
        <p:nvSpPr>
          <p:cNvPr id="5" name="TextBox 4"/>
          <p:cNvSpPr txBox="1"/>
          <p:nvPr/>
        </p:nvSpPr>
        <p:spPr>
          <a:xfrm>
            <a:off x="869750" y="894852"/>
            <a:ext cx="7879080" cy="1077218"/>
          </a:xfrm>
          <a:prstGeom prst="rect">
            <a:avLst/>
          </a:prstGeom>
          <a:noFill/>
        </p:spPr>
        <p:txBody>
          <a:bodyPr wrap="none" rtlCol="0">
            <a:spAutoFit/>
          </a:bodyPr>
          <a:lstStyle/>
          <a:p>
            <a:pPr marL="285750" indent="-285750">
              <a:buFont typeface="Arial"/>
              <a:buChar char="•"/>
            </a:pPr>
            <a:r>
              <a:rPr lang="en-US" sz="1600" dirty="0"/>
              <a:t>r</a:t>
            </a:r>
            <a:r>
              <a:rPr lang="en-US" sz="1600" dirty="0" smtClean="0"/>
              <a:t>eaction rates are found by numerical integration of the Bayesian S-factor</a:t>
            </a:r>
          </a:p>
          <a:p>
            <a:pPr marL="285750" indent="-285750">
              <a:buFont typeface="Arial"/>
              <a:buChar char="•"/>
            </a:pPr>
            <a:r>
              <a:rPr lang="en-US" sz="1600" dirty="0">
                <a:solidFill>
                  <a:srgbClr val="FF0000"/>
                </a:solidFill>
              </a:rPr>
              <a:t>r</a:t>
            </a:r>
            <a:r>
              <a:rPr lang="en-US" sz="1600" dirty="0" smtClean="0">
                <a:solidFill>
                  <a:srgbClr val="FF0000"/>
                </a:solidFill>
              </a:rPr>
              <a:t>ate probability density </a:t>
            </a:r>
            <a:r>
              <a:rPr lang="en-US" sz="1600" dirty="0" smtClean="0"/>
              <a:t>contains all </a:t>
            </a:r>
            <a:r>
              <a:rPr lang="en-US" sz="1600" b="1" dirty="0" smtClean="0"/>
              <a:t>credible</a:t>
            </a:r>
            <a:r>
              <a:rPr lang="en-US" sz="1600" dirty="0" smtClean="0"/>
              <a:t> S-factors</a:t>
            </a:r>
          </a:p>
          <a:p>
            <a:pPr marL="285750" indent="-285750">
              <a:buFont typeface="Arial"/>
              <a:buChar char="•"/>
            </a:pPr>
            <a:r>
              <a:rPr lang="en-US" sz="1600" dirty="0"/>
              <a:t>f</a:t>
            </a:r>
            <a:r>
              <a:rPr lang="en-US" sz="1600" dirty="0" smtClean="0"/>
              <a:t>rom the probability densities, recommended rates and the parameters of the </a:t>
            </a:r>
            <a:r>
              <a:rPr lang="en-US" sz="1600" dirty="0" smtClean="0">
                <a:solidFill>
                  <a:srgbClr val="0000FF"/>
                </a:solidFill>
              </a:rPr>
              <a:t>lognormal</a:t>
            </a:r>
          </a:p>
          <a:p>
            <a:r>
              <a:rPr lang="en-US" sz="1600" dirty="0" smtClean="0">
                <a:solidFill>
                  <a:srgbClr val="0000FF"/>
                </a:solidFill>
              </a:rPr>
              <a:t>      approximation</a:t>
            </a:r>
            <a:r>
              <a:rPr lang="en-US" sz="1600" dirty="0" smtClean="0"/>
              <a:t> are computed </a:t>
            </a:r>
            <a:endParaRPr lang="en-US" sz="1600" dirty="0">
              <a:solidFill>
                <a:srgbClr val="008000"/>
              </a:solidFill>
            </a:endParaRPr>
          </a:p>
        </p:txBody>
      </p:sp>
      <p:sp>
        <p:nvSpPr>
          <p:cNvPr id="7" name="Oval 6"/>
          <p:cNvSpPr/>
          <p:nvPr/>
        </p:nvSpPr>
        <p:spPr>
          <a:xfrm>
            <a:off x="3505197" y="4334936"/>
            <a:ext cx="702733" cy="66039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05197" y="2358148"/>
            <a:ext cx="702733" cy="660398"/>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207930" y="2700864"/>
            <a:ext cx="685800" cy="0"/>
          </a:xfrm>
          <a:prstGeom prst="straightConnector1">
            <a:avLst/>
          </a:prstGeom>
          <a:ln w="19050" cmpd="sng">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872275" y="2692398"/>
            <a:ext cx="868125" cy="821269"/>
          </a:xfrm>
          <a:prstGeom prst="line">
            <a:avLst/>
          </a:prstGeom>
          <a:ln w="190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16397" y="4648193"/>
            <a:ext cx="685800" cy="0"/>
          </a:xfrm>
          <a:prstGeom prst="straightConnector1">
            <a:avLst/>
          </a:prstGeom>
          <a:ln w="19050" cmpd="sng">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740400" y="3433804"/>
            <a:ext cx="2757486" cy="553998"/>
          </a:xfrm>
          <a:prstGeom prst="rect">
            <a:avLst/>
          </a:prstGeom>
          <a:noFill/>
        </p:spPr>
        <p:txBody>
          <a:bodyPr wrap="none" rtlCol="0">
            <a:spAutoFit/>
          </a:bodyPr>
          <a:lstStyle/>
          <a:p>
            <a:r>
              <a:rPr lang="en-US" dirty="0" smtClean="0">
                <a:solidFill>
                  <a:srgbClr val="FF0000"/>
                </a:solidFill>
              </a:rPr>
              <a:t>STARLIB</a:t>
            </a:r>
          </a:p>
          <a:p>
            <a:r>
              <a:rPr lang="en-US" sz="1200" dirty="0">
                <a:solidFill>
                  <a:srgbClr val="008000"/>
                </a:solidFill>
              </a:rPr>
              <a:t>http://</a:t>
            </a:r>
            <a:r>
              <a:rPr lang="en-US" sz="1200" dirty="0" err="1">
                <a:solidFill>
                  <a:srgbClr val="008000"/>
                </a:solidFill>
              </a:rPr>
              <a:t>starlib.physics.unc.edu</a:t>
            </a:r>
            <a:r>
              <a:rPr lang="en-US" sz="1200" dirty="0">
                <a:solidFill>
                  <a:srgbClr val="008000"/>
                </a:solidFill>
              </a:rPr>
              <a:t>/</a:t>
            </a:r>
            <a:r>
              <a:rPr lang="en-US" sz="1200" dirty="0" err="1">
                <a:solidFill>
                  <a:srgbClr val="008000"/>
                </a:solidFill>
              </a:rPr>
              <a:t>index.html</a:t>
            </a:r>
            <a:endParaRPr lang="en-US" sz="1200" dirty="0">
              <a:solidFill>
                <a:srgbClr val="008000"/>
              </a:solidFill>
            </a:endParaRPr>
          </a:p>
        </p:txBody>
      </p:sp>
      <p:cxnSp>
        <p:nvCxnSpPr>
          <p:cNvPr id="18" name="Straight Connector 17"/>
          <p:cNvCxnSpPr/>
          <p:nvPr/>
        </p:nvCxnSpPr>
        <p:spPr>
          <a:xfrm flipV="1">
            <a:off x="4893730" y="3869267"/>
            <a:ext cx="846670" cy="778926"/>
          </a:xfrm>
          <a:prstGeom prst="line">
            <a:avLst/>
          </a:prstGeom>
          <a:ln w="190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75339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9548" y="230913"/>
            <a:ext cx="4846850" cy="461665"/>
          </a:xfrm>
          <a:prstGeom prst="rect">
            <a:avLst/>
          </a:prstGeom>
          <a:noFill/>
        </p:spPr>
        <p:txBody>
          <a:bodyPr wrap="none" rtlCol="0">
            <a:spAutoFit/>
          </a:bodyPr>
          <a:lstStyle/>
          <a:p>
            <a:r>
              <a:rPr lang="en-US" sz="2400" b="1" dirty="0" smtClean="0"/>
              <a:t>ANOTHER EXAMPLE: </a:t>
            </a:r>
            <a:r>
              <a:rPr lang="en-US" sz="2400" b="1" baseline="30000" dirty="0" smtClean="0"/>
              <a:t>3</a:t>
            </a:r>
            <a:r>
              <a:rPr lang="en-US" sz="2400" b="1" dirty="0" smtClean="0"/>
              <a:t>He(</a:t>
            </a:r>
            <a:r>
              <a:rPr lang="en-US" sz="2400" b="1" baseline="30000" dirty="0" smtClean="0"/>
              <a:t>3</a:t>
            </a:r>
            <a:r>
              <a:rPr lang="en-US" sz="2400" b="1" dirty="0" smtClean="0"/>
              <a:t>He,2p)</a:t>
            </a:r>
            <a:r>
              <a:rPr lang="en-US" sz="2400" b="1" baseline="30000" dirty="0"/>
              <a:t>4</a:t>
            </a:r>
            <a:r>
              <a:rPr lang="en-US" sz="2400" b="1" dirty="0" smtClean="0"/>
              <a:t>He</a:t>
            </a:r>
            <a:endParaRPr lang="en-US" sz="2400" b="1" dirty="0"/>
          </a:p>
        </p:txBody>
      </p:sp>
      <p:pic>
        <p:nvPicPr>
          <p:cNvPr id="6" name="Picture 5"/>
          <p:cNvPicPr>
            <a:picLocks noChangeAspect="1"/>
          </p:cNvPicPr>
          <p:nvPr/>
        </p:nvPicPr>
        <p:blipFill>
          <a:blip r:embed="rId2"/>
          <a:stretch>
            <a:fillRect/>
          </a:stretch>
        </p:blipFill>
        <p:spPr>
          <a:xfrm>
            <a:off x="573816" y="1182262"/>
            <a:ext cx="4009736" cy="2400891"/>
          </a:xfrm>
          <a:prstGeom prst="rect">
            <a:avLst/>
          </a:prstGeom>
        </p:spPr>
      </p:pic>
      <p:sp>
        <p:nvSpPr>
          <p:cNvPr id="7" name="Rectangle 6"/>
          <p:cNvSpPr/>
          <p:nvPr/>
        </p:nvSpPr>
        <p:spPr>
          <a:xfrm>
            <a:off x="519549" y="2320644"/>
            <a:ext cx="1398246" cy="311727"/>
          </a:xfrm>
          <a:prstGeom prst="rect">
            <a:avLst/>
          </a:prstGeom>
          <a:solidFill>
            <a:srgbClr val="FF0000">
              <a:alpha val="23000"/>
            </a:srgb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00366" y="4341089"/>
            <a:ext cx="7700815" cy="584776"/>
          </a:xfrm>
          <a:prstGeom prst="rect">
            <a:avLst/>
          </a:prstGeom>
          <a:noFill/>
        </p:spPr>
        <p:txBody>
          <a:bodyPr wrap="square" rtlCol="0">
            <a:spAutoFit/>
          </a:bodyPr>
          <a:lstStyle/>
          <a:p>
            <a:pPr marL="285750" indent="-285750">
              <a:buFont typeface="Arial"/>
              <a:buChar char="•"/>
            </a:pPr>
            <a:r>
              <a:rPr lang="en-US" sz="1600" dirty="0"/>
              <a:t>d</a:t>
            </a:r>
            <a:r>
              <a:rPr lang="en-US" sz="1600" dirty="0" smtClean="0"/>
              <a:t>etermines relative neutrino fluxes from </a:t>
            </a:r>
            <a:r>
              <a:rPr lang="en-US" sz="1600" dirty="0" err="1" smtClean="0"/>
              <a:t>pp</a:t>
            </a:r>
            <a:r>
              <a:rPr lang="en-US" sz="1600" dirty="0" smtClean="0"/>
              <a:t>/pep [pp1 chain] versus</a:t>
            </a:r>
            <a:r>
              <a:rPr lang="en-US" sz="1600" baseline="30000" dirty="0" smtClean="0"/>
              <a:t> 7</a:t>
            </a:r>
            <a:r>
              <a:rPr lang="en-US" sz="1600" dirty="0" smtClean="0"/>
              <a:t>Be/</a:t>
            </a:r>
            <a:r>
              <a:rPr lang="en-US" sz="1600" baseline="30000" dirty="0" smtClean="0"/>
              <a:t>8</a:t>
            </a:r>
            <a:r>
              <a:rPr lang="en-US" sz="1600" dirty="0" smtClean="0"/>
              <a:t>B decay [pp2 and pp3 chains]</a:t>
            </a:r>
            <a:endParaRPr lang="en-US" sz="1600" dirty="0"/>
          </a:p>
        </p:txBody>
      </p:sp>
      <p:grpSp>
        <p:nvGrpSpPr>
          <p:cNvPr id="14" name="Group 13"/>
          <p:cNvGrpSpPr/>
          <p:nvPr/>
        </p:nvGrpSpPr>
        <p:grpSpPr>
          <a:xfrm>
            <a:off x="5033822" y="754173"/>
            <a:ext cx="4058424" cy="3361225"/>
            <a:chOff x="5033822" y="638723"/>
            <a:chExt cx="4058424" cy="3361225"/>
          </a:xfrm>
        </p:grpSpPr>
        <p:pic>
          <p:nvPicPr>
            <p:cNvPr id="10" name="Picture 9"/>
            <p:cNvPicPr>
              <a:picLocks noChangeAspect="1"/>
            </p:cNvPicPr>
            <p:nvPr/>
          </p:nvPicPr>
          <p:blipFill>
            <a:blip r:embed="rId3"/>
            <a:stretch>
              <a:fillRect/>
            </a:stretch>
          </p:blipFill>
          <p:spPr>
            <a:xfrm>
              <a:off x="5033822" y="855569"/>
              <a:ext cx="4017818" cy="3144379"/>
            </a:xfrm>
            <a:prstGeom prst="rect">
              <a:avLst/>
            </a:prstGeom>
          </p:spPr>
        </p:pic>
        <p:sp>
          <p:nvSpPr>
            <p:cNvPr id="11" name="TextBox 10"/>
            <p:cNvSpPr txBox="1"/>
            <p:nvPr/>
          </p:nvSpPr>
          <p:spPr>
            <a:xfrm>
              <a:off x="6169476" y="638723"/>
              <a:ext cx="2922770" cy="307777"/>
            </a:xfrm>
            <a:prstGeom prst="rect">
              <a:avLst/>
            </a:prstGeom>
            <a:noFill/>
          </p:spPr>
          <p:txBody>
            <a:bodyPr wrap="none" rtlCol="0">
              <a:spAutoFit/>
            </a:bodyPr>
            <a:lstStyle/>
            <a:p>
              <a:r>
                <a:rPr lang="en-US" sz="1400" dirty="0" err="1" smtClean="0">
                  <a:solidFill>
                    <a:srgbClr val="008000"/>
                  </a:solidFill>
                </a:rPr>
                <a:t>Adelberger</a:t>
              </a:r>
              <a:r>
                <a:rPr lang="en-US" sz="1400" dirty="0" smtClean="0">
                  <a:solidFill>
                    <a:srgbClr val="008000"/>
                  </a:solidFill>
                </a:rPr>
                <a:t> et al., RMP 83, 195 (2011)</a:t>
              </a:r>
              <a:endParaRPr lang="en-US" sz="1400" dirty="0">
                <a:solidFill>
                  <a:srgbClr val="008000"/>
                </a:solidFill>
              </a:endParaRPr>
            </a:p>
          </p:txBody>
        </p:sp>
      </p:grpSp>
      <p:sp>
        <p:nvSpPr>
          <p:cNvPr id="12" name="Rectangle 11"/>
          <p:cNvSpPr/>
          <p:nvPr/>
        </p:nvSpPr>
        <p:spPr>
          <a:xfrm>
            <a:off x="611915" y="5056799"/>
            <a:ext cx="8185721" cy="830997"/>
          </a:xfrm>
          <a:prstGeom prst="rect">
            <a:avLst/>
          </a:prstGeom>
        </p:spPr>
        <p:txBody>
          <a:bodyPr wrap="square">
            <a:spAutoFit/>
          </a:bodyPr>
          <a:lstStyle/>
          <a:p>
            <a:pPr marL="285750" indent="-285750">
              <a:buFont typeface="Arial"/>
              <a:buChar char="•"/>
            </a:pPr>
            <a:r>
              <a:rPr lang="en-US" sz="1600" dirty="0" smtClean="0"/>
              <a:t>ratio </a:t>
            </a:r>
            <a:r>
              <a:rPr lang="en-US" sz="1600" dirty="0"/>
              <a:t>is important </a:t>
            </a:r>
            <a:r>
              <a:rPr lang="en-US" sz="1600" dirty="0" smtClean="0"/>
              <a:t>for </a:t>
            </a:r>
            <a:r>
              <a:rPr lang="en-US" sz="1600" dirty="0"/>
              <a:t>future strategies to better constrain neutrino oscillation parameters and matter effects, through comparison of high</a:t>
            </a:r>
            <a:r>
              <a:rPr lang="en-US" sz="1600" dirty="0" smtClean="0"/>
              <a:t>-energy </a:t>
            </a:r>
            <a:r>
              <a:rPr lang="en-US" sz="1600" dirty="0"/>
              <a:t>(matter influenced) and low-energy (vacuum) </a:t>
            </a:r>
            <a:r>
              <a:rPr lang="en-US" sz="1600" dirty="0" smtClean="0"/>
              <a:t>fluxes</a:t>
            </a:r>
            <a:endParaRPr lang="en-US" sz="1600" dirty="0"/>
          </a:p>
        </p:txBody>
      </p:sp>
      <p:sp>
        <p:nvSpPr>
          <p:cNvPr id="13" name="Rectangle 12"/>
          <p:cNvSpPr/>
          <p:nvPr/>
        </p:nvSpPr>
        <p:spPr>
          <a:xfrm>
            <a:off x="611915" y="5980129"/>
            <a:ext cx="7689266" cy="584776"/>
          </a:xfrm>
          <a:prstGeom prst="rect">
            <a:avLst/>
          </a:prstGeom>
        </p:spPr>
        <p:txBody>
          <a:bodyPr wrap="square">
            <a:spAutoFit/>
          </a:bodyPr>
          <a:lstStyle/>
          <a:p>
            <a:pPr marL="285750" indent="-285750">
              <a:buFont typeface="Arial"/>
              <a:buChar char="•"/>
            </a:pPr>
            <a:r>
              <a:rPr lang="en-US" sz="1600" dirty="0"/>
              <a:t>enters in computing the neutrino energy losses of the Sun, and thus influences the connection between the Sun’s photon luminosity and its total energy </a:t>
            </a:r>
            <a:r>
              <a:rPr lang="en-US" sz="1600" dirty="0" smtClean="0"/>
              <a:t>production</a:t>
            </a:r>
            <a:endParaRPr lang="en-US" sz="1600" dirty="0"/>
          </a:p>
        </p:txBody>
      </p:sp>
      <p:sp>
        <p:nvSpPr>
          <p:cNvPr id="15" name="Rectangle 14"/>
          <p:cNvSpPr/>
          <p:nvPr/>
        </p:nvSpPr>
        <p:spPr>
          <a:xfrm>
            <a:off x="2033245" y="2628907"/>
            <a:ext cx="1245661" cy="311727"/>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407162" y="2940634"/>
            <a:ext cx="1141756" cy="311727"/>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0367" y="1684490"/>
            <a:ext cx="958270" cy="311727"/>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103586" y="1684490"/>
            <a:ext cx="958270" cy="311727"/>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467200" y="1684490"/>
            <a:ext cx="958270" cy="311727"/>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71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9548" y="230913"/>
            <a:ext cx="4062230" cy="461665"/>
          </a:xfrm>
          <a:prstGeom prst="rect">
            <a:avLst/>
          </a:prstGeom>
          <a:noFill/>
        </p:spPr>
        <p:txBody>
          <a:bodyPr wrap="none" rtlCol="0">
            <a:spAutoFit/>
          </a:bodyPr>
          <a:lstStyle/>
          <a:p>
            <a:r>
              <a:rPr lang="en-US" sz="2400" b="1" dirty="0" smtClean="0"/>
              <a:t>S-FACTOR FOR </a:t>
            </a:r>
            <a:r>
              <a:rPr lang="en-US" sz="2400" b="1" baseline="30000" dirty="0" smtClean="0"/>
              <a:t>3</a:t>
            </a:r>
            <a:r>
              <a:rPr lang="en-US" sz="2400" b="1" dirty="0" smtClean="0"/>
              <a:t>He(</a:t>
            </a:r>
            <a:r>
              <a:rPr lang="en-US" sz="2400" b="1" baseline="30000" dirty="0" smtClean="0"/>
              <a:t>3</a:t>
            </a:r>
            <a:r>
              <a:rPr lang="en-US" sz="2400" b="1" dirty="0" smtClean="0"/>
              <a:t>He,2p)</a:t>
            </a:r>
            <a:r>
              <a:rPr lang="en-US" sz="2400" b="1" baseline="30000" dirty="0"/>
              <a:t>4</a:t>
            </a:r>
            <a:r>
              <a:rPr lang="en-US" sz="2400" b="1" dirty="0" smtClean="0"/>
              <a:t>He</a:t>
            </a:r>
            <a:endParaRPr lang="en-US" sz="2400" b="1" dirty="0"/>
          </a:p>
        </p:txBody>
      </p:sp>
      <p:sp>
        <p:nvSpPr>
          <p:cNvPr id="4" name="TextBox 3"/>
          <p:cNvSpPr txBox="1"/>
          <p:nvPr/>
        </p:nvSpPr>
        <p:spPr>
          <a:xfrm>
            <a:off x="785096" y="858503"/>
            <a:ext cx="7968848" cy="830997"/>
          </a:xfrm>
          <a:prstGeom prst="rect">
            <a:avLst/>
          </a:prstGeom>
          <a:noFill/>
        </p:spPr>
        <p:txBody>
          <a:bodyPr wrap="none" rtlCol="0">
            <a:spAutoFit/>
          </a:bodyPr>
          <a:lstStyle/>
          <a:p>
            <a:pPr marL="285750" indent="-285750">
              <a:buFont typeface="Arial"/>
              <a:buChar char="•"/>
            </a:pPr>
            <a:r>
              <a:rPr lang="en-US" sz="1600" dirty="0"/>
              <a:t>f</a:t>
            </a:r>
            <a:r>
              <a:rPr lang="en-US" sz="1600" dirty="0" smtClean="0"/>
              <a:t>it is assuming a quadratic polynomial for the “bare” S-factor, multiplied by an exponential</a:t>
            </a:r>
          </a:p>
          <a:p>
            <a:r>
              <a:rPr lang="en-US" sz="1600" dirty="0"/>
              <a:t> </a:t>
            </a:r>
            <a:r>
              <a:rPr lang="en-US" sz="1600" dirty="0" smtClean="0"/>
              <a:t>     that includes the electron screening potential</a:t>
            </a:r>
          </a:p>
          <a:p>
            <a:pPr marL="285750" indent="-285750">
              <a:buFont typeface="Arial"/>
              <a:buChar char="•"/>
            </a:pPr>
            <a:r>
              <a:rPr lang="en-US" sz="1600" dirty="0"/>
              <a:t>t</a:t>
            </a:r>
            <a:r>
              <a:rPr lang="en-US" sz="1600" dirty="0" smtClean="0"/>
              <a:t>here are 4 parameters: </a:t>
            </a:r>
            <a:r>
              <a:rPr lang="en-US" sz="1600" dirty="0" smtClean="0">
                <a:solidFill>
                  <a:srgbClr val="0000FF"/>
                </a:solidFill>
              </a:rPr>
              <a:t>S(0), S’(0), S’’(0), </a:t>
            </a:r>
            <a:r>
              <a:rPr lang="en-US" sz="1600" dirty="0" err="1" smtClean="0">
                <a:solidFill>
                  <a:srgbClr val="0000FF"/>
                </a:solidFill>
              </a:rPr>
              <a:t>U</a:t>
            </a:r>
            <a:r>
              <a:rPr lang="en-US" sz="1600" baseline="-25000" dirty="0" err="1" smtClean="0">
                <a:solidFill>
                  <a:srgbClr val="0000FF"/>
                </a:solidFill>
              </a:rPr>
              <a:t>e</a:t>
            </a:r>
            <a:endParaRPr lang="en-US" sz="1600" baseline="-25000" dirty="0">
              <a:solidFill>
                <a:srgbClr val="0000FF"/>
              </a:solidFill>
            </a:endParaRPr>
          </a:p>
        </p:txBody>
      </p:sp>
      <p:pic>
        <p:nvPicPr>
          <p:cNvPr id="2" name="Picture 1" descr="fig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81" y="1974702"/>
            <a:ext cx="7276126" cy="4342392"/>
          </a:xfrm>
          <a:prstGeom prst="rect">
            <a:avLst/>
          </a:prstGeom>
        </p:spPr>
      </p:pic>
    </p:spTree>
    <p:extLst>
      <p:ext uri="{BB962C8B-B14F-4D97-AF65-F5344CB8AC3E}">
        <p14:creationId xmlns:p14="http://schemas.microsoft.com/office/powerpoint/2010/main" val="2856416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1500" y="901708"/>
            <a:ext cx="5754540" cy="4790209"/>
          </a:xfrm>
          <a:prstGeom prst="rect">
            <a:avLst/>
          </a:prstGeom>
        </p:spPr>
      </p:pic>
      <p:sp>
        <p:nvSpPr>
          <p:cNvPr id="4" name="TextBox 3"/>
          <p:cNvSpPr txBox="1"/>
          <p:nvPr/>
        </p:nvSpPr>
        <p:spPr>
          <a:xfrm>
            <a:off x="519548" y="230913"/>
            <a:ext cx="4882015" cy="461665"/>
          </a:xfrm>
          <a:prstGeom prst="rect">
            <a:avLst/>
          </a:prstGeom>
          <a:noFill/>
        </p:spPr>
        <p:txBody>
          <a:bodyPr wrap="none" rtlCol="0">
            <a:spAutoFit/>
          </a:bodyPr>
          <a:lstStyle/>
          <a:p>
            <a:r>
              <a:rPr lang="en-US" sz="2400" b="1" dirty="0" smtClean="0"/>
              <a:t>DETAILED COMPARISON OF RESULTS</a:t>
            </a:r>
            <a:endParaRPr lang="en-US" sz="2400" b="1" dirty="0"/>
          </a:p>
        </p:txBody>
      </p:sp>
      <p:sp>
        <p:nvSpPr>
          <p:cNvPr id="5" name="Rectangle 4"/>
          <p:cNvSpPr/>
          <p:nvPr/>
        </p:nvSpPr>
        <p:spPr>
          <a:xfrm>
            <a:off x="3561369" y="1590965"/>
            <a:ext cx="1684867" cy="4020126"/>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612388" y="6189133"/>
            <a:ext cx="2531612" cy="276999"/>
          </a:xfrm>
          <a:prstGeom prst="rect">
            <a:avLst/>
          </a:prstGeom>
          <a:noFill/>
        </p:spPr>
        <p:txBody>
          <a:bodyPr wrap="none" rtlCol="0">
            <a:spAutoFit/>
          </a:bodyPr>
          <a:lstStyle/>
          <a:p>
            <a:r>
              <a:rPr lang="en-US" sz="1200" dirty="0" err="1" smtClean="0">
                <a:solidFill>
                  <a:srgbClr val="0000FF"/>
                </a:solidFill>
              </a:rPr>
              <a:t>Adelberger</a:t>
            </a:r>
            <a:r>
              <a:rPr lang="en-US" sz="1200" dirty="0" smtClean="0">
                <a:solidFill>
                  <a:srgbClr val="0000FF"/>
                </a:solidFill>
              </a:rPr>
              <a:t> et al., RMP 83, 195 (2011) </a:t>
            </a:r>
            <a:endParaRPr lang="en-US" sz="1200" dirty="0">
              <a:solidFill>
                <a:srgbClr val="0000FF"/>
              </a:solidFill>
            </a:endParaRPr>
          </a:p>
        </p:txBody>
      </p:sp>
      <p:sp>
        <p:nvSpPr>
          <p:cNvPr id="7" name="Rectangle 6"/>
          <p:cNvSpPr/>
          <p:nvPr/>
        </p:nvSpPr>
        <p:spPr>
          <a:xfrm>
            <a:off x="5398637" y="3810000"/>
            <a:ext cx="905182" cy="1801092"/>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8" name="Rectangle 7"/>
          <p:cNvSpPr/>
          <p:nvPr/>
        </p:nvSpPr>
        <p:spPr>
          <a:xfrm>
            <a:off x="6382276" y="3812315"/>
            <a:ext cx="1029905" cy="1801092"/>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cxnSp>
        <p:nvCxnSpPr>
          <p:cNvPr id="9" name="Straight Arrow Connector 8"/>
          <p:cNvCxnSpPr/>
          <p:nvPr/>
        </p:nvCxnSpPr>
        <p:spPr>
          <a:xfrm flipV="1">
            <a:off x="6910240" y="5613408"/>
            <a:ext cx="0" cy="575725"/>
          </a:xfrm>
          <a:prstGeom prst="straightConnector1">
            <a:avLst/>
          </a:prstGeom>
          <a:ln w="1905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248037" y="6466132"/>
            <a:ext cx="2301231" cy="276999"/>
          </a:xfrm>
          <a:prstGeom prst="rect">
            <a:avLst/>
          </a:prstGeom>
        </p:spPr>
        <p:txBody>
          <a:bodyPr wrap="none">
            <a:spAutoFit/>
          </a:bodyPr>
          <a:lstStyle/>
          <a:p>
            <a:r>
              <a:rPr lang="en-US" sz="1200" dirty="0" err="1" smtClean="0">
                <a:solidFill>
                  <a:srgbClr val="0000FF"/>
                </a:solidFill>
              </a:rPr>
              <a:t>Bonetti</a:t>
            </a:r>
            <a:r>
              <a:rPr lang="en-US" sz="1200" dirty="0" smtClean="0">
                <a:solidFill>
                  <a:srgbClr val="0000FF"/>
                </a:solidFill>
              </a:rPr>
              <a:t> et al., PRL 82, 5205 (1999)</a:t>
            </a:r>
            <a:endParaRPr lang="en-US" sz="1200" dirty="0">
              <a:solidFill>
                <a:srgbClr val="0000FF"/>
              </a:solidFill>
            </a:endParaRPr>
          </a:p>
        </p:txBody>
      </p:sp>
      <p:cxnSp>
        <p:nvCxnSpPr>
          <p:cNvPr id="14" name="Straight Arrow Connector 13"/>
          <p:cNvCxnSpPr/>
          <p:nvPr/>
        </p:nvCxnSpPr>
        <p:spPr>
          <a:xfrm flipV="1">
            <a:off x="5838822" y="5611092"/>
            <a:ext cx="0" cy="855040"/>
          </a:xfrm>
          <a:prstGeom prst="straightConnector1">
            <a:avLst/>
          </a:prstGeom>
          <a:ln w="1905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997364" y="5269345"/>
            <a:ext cx="5470236" cy="217056"/>
          </a:xfrm>
          <a:prstGeom prst="rect">
            <a:avLst/>
          </a:prstGeom>
          <a:solidFill>
            <a:srgbClr val="FF0000">
              <a:alpha val="2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948542" y="5615902"/>
            <a:ext cx="922949" cy="584776"/>
          </a:xfrm>
          <a:prstGeom prst="rect">
            <a:avLst/>
          </a:prstGeom>
          <a:noFill/>
        </p:spPr>
        <p:txBody>
          <a:bodyPr wrap="none" rtlCol="0">
            <a:spAutoFit/>
          </a:bodyPr>
          <a:lstStyle/>
          <a:p>
            <a:r>
              <a:rPr lang="en-US" sz="1600" dirty="0" smtClean="0">
                <a:solidFill>
                  <a:srgbClr val="FF0000"/>
                </a:solidFill>
              </a:rPr>
              <a:t>Bayesian</a:t>
            </a:r>
          </a:p>
          <a:p>
            <a:r>
              <a:rPr lang="en-US" sz="1600" dirty="0" smtClean="0">
                <a:solidFill>
                  <a:srgbClr val="FF0000"/>
                </a:solidFill>
              </a:rPr>
              <a:t>analysis</a:t>
            </a:r>
            <a:endParaRPr lang="en-US" sz="1600" dirty="0">
              <a:solidFill>
                <a:srgbClr val="FF0000"/>
              </a:solidFill>
            </a:endParaRPr>
          </a:p>
        </p:txBody>
      </p:sp>
      <p:sp>
        <p:nvSpPr>
          <p:cNvPr id="15" name="TextBox 14"/>
          <p:cNvSpPr txBox="1"/>
          <p:nvPr/>
        </p:nvSpPr>
        <p:spPr>
          <a:xfrm>
            <a:off x="5816322" y="3099403"/>
            <a:ext cx="1053794" cy="584776"/>
          </a:xfrm>
          <a:prstGeom prst="rect">
            <a:avLst/>
          </a:prstGeom>
          <a:noFill/>
        </p:spPr>
        <p:txBody>
          <a:bodyPr wrap="none" rtlCol="0">
            <a:spAutoFit/>
          </a:bodyPr>
          <a:lstStyle/>
          <a:p>
            <a:r>
              <a:rPr lang="en-US" sz="1600" dirty="0">
                <a:solidFill>
                  <a:srgbClr val="0000FF"/>
                </a:solidFill>
              </a:rPr>
              <a:t>t</a:t>
            </a:r>
            <a:r>
              <a:rPr lang="en-US" sz="1600" dirty="0" smtClean="0">
                <a:solidFill>
                  <a:srgbClr val="0000FF"/>
                </a:solidFill>
              </a:rPr>
              <a:t>raditional</a:t>
            </a:r>
          </a:p>
          <a:p>
            <a:r>
              <a:rPr lang="en-US" sz="1600" dirty="0" smtClean="0">
                <a:solidFill>
                  <a:srgbClr val="0000FF"/>
                </a:solidFill>
              </a:rPr>
              <a:t>  analysis</a:t>
            </a:r>
            <a:endParaRPr lang="en-US" sz="1600" dirty="0">
              <a:solidFill>
                <a:srgbClr val="0000FF"/>
              </a:solidFill>
            </a:endParaRPr>
          </a:p>
        </p:txBody>
      </p:sp>
    </p:spTree>
    <p:extLst>
      <p:ext uri="{BB962C8B-B14F-4D97-AF65-F5344CB8AC3E}">
        <p14:creationId xmlns:p14="http://schemas.microsoft.com/office/powerpoint/2010/main" val="3150444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285" y="2515754"/>
            <a:ext cx="1933342" cy="461665"/>
          </a:xfrm>
          <a:prstGeom prst="rect">
            <a:avLst/>
          </a:prstGeom>
          <a:noFill/>
        </p:spPr>
        <p:txBody>
          <a:bodyPr wrap="none" rtlCol="0">
            <a:spAutoFit/>
          </a:bodyPr>
          <a:lstStyle/>
          <a:p>
            <a:r>
              <a:rPr lang="en-US" sz="2400" b="1" dirty="0" smtClean="0"/>
              <a:t>EXTRA SLIDES</a:t>
            </a:r>
            <a:endParaRPr lang="en-US" sz="2400" b="1" dirty="0"/>
          </a:p>
        </p:txBody>
      </p:sp>
    </p:spTree>
    <p:extLst>
      <p:ext uri="{BB962C8B-B14F-4D97-AF65-F5344CB8AC3E}">
        <p14:creationId xmlns:p14="http://schemas.microsoft.com/office/powerpoint/2010/main" val="40022390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4293663" cy="461665"/>
          </a:xfrm>
          <a:prstGeom prst="rect">
            <a:avLst/>
          </a:prstGeom>
          <a:noFill/>
        </p:spPr>
        <p:txBody>
          <a:bodyPr wrap="none" rtlCol="0">
            <a:spAutoFit/>
          </a:bodyPr>
          <a:lstStyle/>
          <a:p>
            <a:r>
              <a:rPr lang="en-US" sz="2400" b="1" dirty="0" smtClean="0"/>
              <a:t>BAYYES THEOREM: DERIVATION</a:t>
            </a:r>
          </a:p>
        </p:txBody>
      </p:sp>
      <p:graphicFrame>
        <p:nvGraphicFramePr>
          <p:cNvPr id="4" name="Object 3"/>
          <p:cNvGraphicFramePr>
            <a:graphicFrameLocks noChangeAspect="1"/>
          </p:cNvGraphicFramePr>
          <p:nvPr>
            <p:extLst>
              <p:ext uri="{D42A27DB-BD31-4B8C-83A1-F6EECF244321}">
                <p14:modId xmlns:p14="http://schemas.microsoft.com/office/powerpoint/2010/main" val="4267132461"/>
              </p:ext>
            </p:extLst>
          </p:nvPr>
        </p:nvGraphicFramePr>
        <p:xfrm>
          <a:off x="592138" y="1008063"/>
          <a:ext cx="8002587" cy="5581650"/>
        </p:xfrm>
        <a:graphic>
          <a:graphicData uri="http://schemas.openxmlformats.org/presentationml/2006/ole">
            <mc:AlternateContent xmlns:mc="http://schemas.openxmlformats.org/markup-compatibility/2006">
              <mc:Choice xmlns:v="urn:schemas-microsoft-com:vml" Requires="v">
                <p:oleObj spid="_x0000_s17463" name="Equation" r:id="rId4" imgW="4787900" imgH="3340100" progId="Equation.3">
                  <p:embed/>
                </p:oleObj>
              </mc:Choice>
              <mc:Fallback>
                <p:oleObj name="Equation" r:id="rId4" imgW="4787900" imgH="3340100" progId="Equation.3">
                  <p:embed/>
                  <p:pic>
                    <p:nvPicPr>
                      <p:cNvPr id="0" name=""/>
                      <p:cNvPicPr/>
                      <p:nvPr/>
                    </p:nvPicPr>
                    <p:blipFill>
                      <a:blip r:embed="rId5"/>
                      <a:stretch>
                        <a:fillRect/>
                      </a:stretch>
                    </p:blipFill>
                    <p:spPr>
                      <a:xfrm>
                        <a:off x="592138" y="1008063"/>
                        <a:ext cx="8002587" cy="5581650"/>
                      </a:xfrm>
                      <a:prstGeom prst="rect">
                        <a:avLst/>
                      </a:prstGeom>
                    </p:spPr>
                  </p:pic>
                </p:oleObj>
              </mc:Fallback>
            </mc:AlternateContent>
          </a:graphicData>
        </a:graphic>
      </p:graphicFrame>
      <p:sp>
        <p:nvSpPr>
          <p:cNvPr id="3" name="TextBox 2"/>
          <p:cNvSpPr txBox="1"/>
          <p:nvPr/>
        </p:nvSpPr>
        <p:spPr>
          <a:xfrm>
            <a:off x="8966200" y="5727700"/>
            <a:ext cx="184666" cy="369332"/>
          </a:xfrm>
          <a:prstGeom prst="rect">
            <a:avLst/>
          </a:prstGeom>
          <a:noFill/>
        </p:spPr>
        <p:txBody>
          <a:bodyPr wrap="none" rtlCol="0">
            <a:spAutoFit/>
          </a:bodyPr>
          <a:lstStyle/>
          <a:p>
            <a:endParaRPr lang="en-US"/>
          </a:p>
        </p:txBody>
      </p:sp>
      <p:sp>
        <p:nvSpPr>
          <p:cNvPr id="5" name="Rectangle 4"/>
          <p:cNvSpPr/>
          <p:nvPr/>
        </p:nvSpPr>
        <p:spPr>
          <a:xfrm>
            <a:off x="381000" y="889000"/>
            <a:ext cx="6121400" cy="10922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79438" y="3606800"/>
            <a:ext cx="2481262" cy="10922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3430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17" y="184630"/>
            <a:ext cx="2366002" cy="461665"/>
          </a:xfrm>
          <a:prstGeom prst="rect">
            <a:avLst/>
          </a:prstGeom>
          <a:noFill/>
        </p:spPr>
        <p:txBody>
          <a:bodyPr wrap="none" rtlCol="0">
            <a:spAutoFit/>
          </a:bodyPr>
          <a:lstStyle/>
          <a:p>
            <a:r>
              <a:rPr lang="en-US" sz="2400" b="1" dirty="0" smtClean="0"/>
              <a:t>BAYES THEOREM</a:t>
            </a:r>
          </a:p>
        </p:txBody>
      </p:sp>
      <p:graphicFrame>
        <p:nvGraphicFramePr>
          <p:cNvPr id="3" name="Object 2"/>
          <p:cNvGraphicFramePr>
            <a:graphicFrameLocks noChangeAspect="1"/>
          </p:cNvGraphicFramePr>
          <p:nvPr>
            <p:extLst>
              <p:ext uri="{D42A27DB-BD31-4B8C-83A1-F6EECF244321}">
                <p14:modId xmlns:p14="http://schemas.microsoft.com/office/powerpoint/2010/main" val="2612638060"/>
              </p:ext>
            </p:extLst>
          </p:nvPr>
        </p:nvGraphicFramePr>
        <p:xfrm>
          <a:off x="1807597" y="1812534"/>
          <a:ext cx="3534671" cy="961430"/>
        </p:xfrm>
        <a:graphic>
          <a:graphicData uri="http://schemas.openxmlformats.org/presentationml/2006/ole">
            <mc:AlternateContent xmlns:mc="http://schemas.openxmlformats.org/markup-compatibility/2006">
              <mc:Choice xmlns:v="urn:schemas-microsoft-com:vml" Requires="v">
                <p:oleObj spid="_x0000_s1080" name="Equation" r:id="rId4" imgW="1587500" imgH="431800" progId="Equation.3">
                  <p:embed/>
                </p:oleObj>
              </mc:Choice>
              <mc:Fallback>
                <p:oleObj name="Equation" r:id="rId4" imgW="1587500" imgH="431800" progId="Equation.3">
                  <p:embed/>
                  <p:pic>
                    <p:nvPicPr>
                      <p:cNvPr id="0" name=""/>
                      <p:cNvPicPr/>
                      <p:nvPr/>
                    </p:nvPicPr>
                    <p:blipFill>
                      <a:blip r:embed="rId5"/>
                      <a:stretch>
                        <a:fillRect/>
                      </a:stretch>
                    </p:blipFill>
                    <p:spPr>
                      <a:xfrm>
                        <a:off x="1807597" y="1812534"/>
                        <a:ext cx="3534671" cy="961430"/>
                      </a:xfrm>
                      <a:prstGeom prst="rect">
                        <a:avLst/>
                      </a:prstGeom>
                    </p:spPr>
                  </p:pic>
                </p:oleObj>
              </mc:Fallback>
            </mc:AlternateContent>
          </a:graphicData>
        </a:graphic>
      </p:graphicFrame>
      <p:sp>
        <p:nvSpPr>
          <p:cNvPr id="5" name="TextBox 4"/>
          <p:cNvSpPr txBox="1"/>
          <p:nvPr/>
        </p:nvSpPr>
        <p:spPr>
          <a:xfrm>
            <a:off x="726942" y="3760871"/>
            <a:ext cx="6596678" cy="338554"/>
          </a:xfrm>
          <a:prstGeom prst="rect">
            <a:avLst/>
          </a:prstGeom>
          <a:noFill/>
        </p:spPr>
        <p:txBody>
          <a:bodyPr wrap="none" rtlCol="0">
            <a:spAutoFit/>
          </a:bodyPr>
          <a:lstStyle/>
          <a:p>
            <a:pPr marL="342900" indent="-342900">
              <a:buFont typeface="Arial"/>
              <a:buChar char="•"/>
            </a:pPr>
            <a:r>
              <a:rPr lang="en-US" sz="1600" dirty="0" smtClean="0"/>
              <a:t>P(</a:t>
            </a:r>
            <a:r>
              <a:rPr lang="en-US" sz="1600" dirty="0" err="1" smtClean="0">
                <a:solidFill>
                  <a:srgbClr val="FF0000"/>
                </a:solidFill>
              </a:rPr>
              <a:t>a</a:t>
            </a:r>
            <a:r>
              <a:rPr lang="en-US" sz="1600" dirty="0" err="1" smtClean="0"/>
              <a:t>|</a:t>
            </a:r>
            <a:r>
              <a:rPr lang="en-US" sz="1600" dirty="0" err="1">
                <a:solidFill>
                  <a:srgbClr val="FF0000"/>
                </a:solidFill>
              </a:rPr>
              <a:t>b</a:t>
            </a:r>
            <a:r>
              <a:rPr lang="en-US" sz="1600" dirty="0" smtClean="0"/>
              <a:t>) means: “probability that proposition </a:t>
            </a:r>
            <a:r>
              <a:rPr lang="en-US" sz="1600" dirty="0" smtClean="0">
                <a:solidFill>
                  <a:srgbClr val="FF0000"/>
                </a:solidFill>
              </a:rPr>
              <a:t>a</a:t>
            </a:r>
            <a:r>
              <a:rPr lang="en-US" sz="1600" dirty="0" smtClean="0"/>
              <a:t> is true, given that </a:t>
            </a:r>
            <a:r>
              <a:rPr lang="en-US" sz="1600" dirty="0" smtClean="0">
                <a:solidFill>
                  <a:srgbClr val="FF0000"/>
                </a:solidFill>
              </a:rPr>
              <a:t>b</a:t>
            </a:r>
            <a:r>
              <a:rPr lang="en-US" sz="1600" dirty="0" smtClean="0"/>
              <a:t> is true”</a:t>
            </a:r>
            <a:endParaRPr lang="en-US" sz="1600" dirty="0"/>
          </a:p>
        </p:txBody>
      </p:sp>
      <p:cxnSp>
        <p:nvCxnSpPr>
          <p:cNvPr id="7" name="Straight Arrow Connector 6"/>
          <p:cNvCxnSpPr/>
          <p:nvPr/>
        </p:nvCxnSpPr>
        <p:spPr>
          <a:xfrm>
            <a:off x="3489105" y="1510145"/>
            <a:ext cx="0" cy="274220"/>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363592" y="1840654"/>
            <a:ext cx="1157519" cy="385750"/>
          </a:xfrm>
          <a:prstGeom prst="rect">
            <a:avLst/>
          </a:prstGeom>
          <a:solidFill>
            <a:srgbClr val="FF0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36934" y="1157816"/>
            <a:ext cx="1193155" cy="338554"/>
          </a:xfrm>
          <a:prstGeom prst="rect">
            <a:avLst/>
          </a:prstGeom>
          <a:noFill/>
        </p:spPr>
        <p:txBody>
          <a:bodyPr wrap="none" rtlCol="0">
            <a:spAutoFit/>
          </a:bodyPr>
          <a:lstStyle/>
          <a:p>
            <a:r>
              <a:rPr lang="en-US" sz="1600" dirty="0" smtClean="0"/>
              <a:t>LIKELIHOOD</a:t>
            </a:r>
            <a:endParaRPr lang="en-US" sz="1600" dirty="0"/>
          </a:p>
        </p:txBody>
      </p:sp>
      <p:sp>
        <p:nvSpPr>
          <p:cNvPr id="11" name="Rectangle 10"/>
          <p:cNvSpPr/>
          <p:nvPr/>
        </p:nvSpPr>
        <p:spPr>
          <a:xfrm>
            <a:off x="4521111" y="1844483"/>
            <a:ext cx="776859" cy="385750"/>
          </a:xfrm>
          <a:prstGeom prst="rect">
            <a:avLst/>
          </a:prstGeom>
          <a:solidFill>
            <a:schemeClr val="accent4">
              <a:lumMod val="50000"/>
              <a:alpha val="2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4682655" y="1139571"/>
            <a:ext cx="1" cy="672963"/>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56441" y="812443"/>
            <a:ext cx="701033" cy="338554"/>
          </a:xfrm>
          <a:prstGeom prst="rect">
            <a:avLst/>
          </a:prstGeom>
          <a:noFill/>
        </p:spPr>
        <p:txBody>
          <a:bodyPr wrap="none" rtlCol="0">
            <a:spAutoFit/>
          </a:bodyPr>
          <a:lstStyle/>
          <a:p>
            <a:r>
              <a:rPr lang="en-US" sz="1600" dirty="0" smtClean="0"/>
              <a:t>PRIOR</a:t>
            </a:r>
            <a:endParaRPr lang="en-US" sz="1600" dirty="0"/>
          </a:p>
        </p:txBody>
      </p:sp>
      <p:sp>
        <p:nvSpPr>
          <p:cNvPr id="17" name="Rectangle 16"/>
          <p:cNvSpPr/>
          <p:nvPr/>
        </p:nvSpPr>
        <p:spPr>
          <a:xfrm>
            <a:off x="3911419" y="2329142"/>
            <a:ext cx="776859" cy="385750"/>
          </a:xfrm>
          <a:prstGeom prst="rect">
            <a:avLst/>
          </a:prstGeom>
          <a:solidFill>
            <a:srgbClr val="008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151641" y="2773964"/>
            <a:ext cx="0" cy="326766"/>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023044" y="3049980"/>
            <a:ext cx="1021433" cy="338554"/>
          </a:xfrm>
          <a:prstGeom prst="rect">
            <a:avLst/>
          </a:prstGeom>
          <a:noFill/>
        </p:spPr>
        <p:txBody>
          <a:bodyPr wrap="none" rtlCol="0">
            <a:spAutoFit/>
          </a:bodyPr>
          <a:lstStyle/>
          <a:p>
            <a:r>
              <a:rPr lang="en-US" sz="1600" dirty="0" smtClean="0"/>
              <a:t>EVIDENCE</a:t>
            </a:r>
            <a:endParaRPr lang="en-US" sz="1600" dirty="0"/>
          </a:p>
        </p:txBody>
      </p:sp>
      <p:sp>
        <p:nvSpPr>
          <p:cNvPr id="21" name="TextBox 20"/>
          <p:cNvSpPr txBox="1"/>
          <p:nvPr/>
        </p:nvSpPr>
        <p:spPr>
          <a:xfrm>
            <a:off x="731964" y="4184071"/>
            <a:ext cx="5814412" cy="338554"/>
          </a:xfrm>
          <a:prstGeom prst="rect">
            <a:avLst/>
          </a:prstGeom>
          <a:noFill/>
        </p:spPr>
        <p:txBody>
          <a:bodyPr wrap="none" rtlCol="0">
            <a:spAutoFit/>
          </a:bodyPr>
          <a:lstStyle/>
          <a:p>
            <a:pPr marL="342900" indent="-342900">
              <a:buFont typeface="Arial"/>
              <a:buChar char="•"/>
            </a:pPr>
            <a:r>
              <a:rPr lang="en-US" sz="1600" dirty="0" smtClean="0">
                <a:solidFill>
                  <a:srgbClr val="FF0000"/>
                </a:solidFill>
              </a:rPr>
              <a:t>H</a:t>
            </a:r>
            <a:r>
              <a:rPr lang="en-US" sz="1600" dirty="0" smtClean="0"/>
              <a:t> stands for a combination of PARAMETERS, </a:t>
            </a:r>
            <a:r>
              <a:rPr lang="en-US" sz="1600" dirty="0" smtClean="0">
                <a:solidFill>
                  <a:srgbClr val="FF0000"/>
                </a:solidFill>
                <a:latin typeface="Symbol" charset="2"/>
                <a:cs typeface="Symbol" charset="2"/>
              </a:rPr>
              <a:t>q</a:t>
            </a:r>
            <a:r>
              <a:rPr lang="en-US" sz="1600" dirty="0" smtClean="0"/>
              <a:t>, and MODELS, </a:t>
            </a:r>
            <a:r>
              <a:rPr lang="en-US" sz="1600" dirty="0" smtClean="0">
                <a:solidFill>
                  <a:srgbClr val="FF0000"/>
                </a:solidFill>
              </a:rPr>
              <a:t>M</a:t>
            </a:r>
            <a:endParaRPr lang="en-US" sz="1600" dirty="0">
              <a:solidFill>
                <a:srgbClr val="FF0000"/>
              </a:solidFill>
            </a:endParaRPr>
          </a:p>
        </p:txBody>
      </p:sp>
      <p:sp>
        <p:nvSpPr>
          <p:cNvPr id="22" name="TextBox 21"/>
          <p:cNvSpPr txBox="1"/>
          <p:nvPr/>
        </p:nvSpPr>
        <p:spPr>
          <a:xfrm>
            <a:off x="748507" y="5570648"/>
            <a:ext cx="6455613" cy="338554"/>
          </a:xfrm>
          <a:prstGeom prst="rect">
            <a:avLst/>
          </a:prstGeom>
          <a:noFill/>
        </p:spPr>
        <p:txBody>
          <a:bodyPr wrap="none" rtlCol="0">
            <a:spAutoFit/>
          </a:bodyPr>
          <a:lstStyle/>
          <a:p>
            <a:pPr marL="342900" indent="-342900">
              <a:buFont typeface="Arial"/>
              <a:buChar char="•"/>
            </a:pPr>
            <a:r>
              <a:rPr lang="en-US" sz="1600" dirty="0" smtClean="0"/>
              <a:t>PRIOR: state of knowledge before seeing the data [probability density!]</a:t>
            </a:r>
            <a:endParaRPr lang="en-US" sz="1600" dirty="0"/>
          </a:p>
        </p:txBody>
      </p:sp>
      <p:sp>
        <p:nvSpPr>
          <p:cNvPr id="23" name="Rectangle 22"/>
          <p:cNvSpPr/>
          <p:nvPr/>
        </p:nvSpPr>
        <p:spPr>
          <a:xfrm>
            <a:off x="1792831" y="2061375"/>
            <a:ext cx="1291109" cy="385750"/>
          </a:xfrm>
          <a:prstGeom prst="rect">
            <a:avLst/>
          </a:prstGeom>
          <a:solidFill>
            <a:srgbClr val="0000FF">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977408" y="1510145"/>
            <a:ext cx="0" cy="502444"/>
          </a:xfrm>
          <a:prstGeom prst="straightConnector1">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90017" y="1278111"/>
            <a:ext cx="1131339" cy="338554"/>
          </a:xfrm>
          <a:prstGeom prst="rect">
            <a:avLst/>
          </a:prstGeom>
          <a:noFill/>
        </p:spPr>
        <p:txBody>
          <a:bodyPr wrap="none" rtlCol="0">
            <a:spAutoFit/>
          </a:bodyPr>
          <a:lstStyle/>
          <a:p>
            <a:r>
              <a:rPr lang="en-US" sz="1600" dirty="0" smtClean="0"/>
              <a:t>POSTERIOR</a:t>
            </a:r>
            <a:endParaRPr lang="en-US" sz="1600" dirty="0"/>
          </a:p>
        </p:txBody>
      </p:sp>
      <p:sp>
        <p:nvSpPr>
          <p:cNvPr id="31" name="TextBox 30"/>
          <p:cNvSpPr txBox="1"/>
          <p:nvPr/>
        </p:nvSpPr>
        <p:spPr>
          <a:xfrm>
            <a:off x="726373" y="4614489"/>
            <a:ext cx="6878806" cy="830997"/>
          </a:xfrm>
          <a:prstGeom prst="rect">
            <a:avLst/>
          </a:prstGeom>
          <a:noFill/>
        </p:spPr>
        <p:txBody>
          <a:bodyPr wrap="none" rtlCol="0">
            <a:spAutoFit/>
          </a:bodyPr>
          <a:lstStyle/>
          <a:p>
            <a:pPr marL="342900" indent="-342900">
              <a:buFont typeface="Arial"/>
              <a:buChar char="•"/>
            </a:pPr>
            <a:r>
              <a:rPr lang="en-US" sz="1600" dirty="0" smtClean="0"/>
              <a:t>LIKELIHOOD: often mistakenly interpreted as</a:t>
            </a:r>
            <a:r>
              <a:rPr lang="en-US" sz="1600" dirty="0" smtClean="0">
                <a:solidFill>
                  <a:srgbClr val="0000FF"/>
                </a:solidFill>
              </a:rPr>
              <a:t> “the most probable hypothesis</a:t>
            </a:r>
          </a:p>
          <a:p>
            <a:r>
              <a:rPr lang="en-US" sz="1600" dirty="0" smtClean="0">
                <a:solidFill>
                  <a:srgbClr val="0000FF"/>
                </a:solidFill>
              </a:rPr>
              <a:t>        given the data”</a:t>
            </a:r>
            <a:r>
              <a:rPr lang="en-US" sz="1600" dirty="0" smtClean="0"/>
              <a:t>; this is incorrect; instead, it is: </a:t>
            </a:r>
            <a:r>
              <a:rPr lang="en-US" sz="1600" dirty="0" smtClean="0">
                <a:solidFill>
                  <a:srgbClr val="FF0000"/>
                </a:solidFill>
              </a:rPr>
              <a:t>“the probability that we</a:t>
            </a:r>
          </a:p>
          <a:p>
            <a:r>
              <a:rPr lang="en-US" sz="1600" dirty="0">
                <a:solidFill>
                  <a:srgbClr val="FF0000"/>
                </a:solidFill>
              </a:rPr>
              <a:t> </a:t>
            </a:r>
            <a:r>
              <a:rPr lang="en-US" sz="1600" dirty="0" smtClean="0">
                <a:solidFill>
                  <a:srgbClr val="FF0000"/>
                </a:solidFill>
              </a:rPr>
              <a:t>       obtained the data, given hypothesis H”</a:t>
            </a:r>
            <a:endParaRPr lang="en-US" sz="1600" dirty="0">
              <a:solidFill>
                <a:srgbClr val="FF0000"/>
              </a:solidFill>
            </a:endParaRPr>
          </a:p>
        </p:txBody>
      </p:sp>
      <p:sp>
        <p:nvSpPr>
          <p:cNvPr id="32" name="TextBox 31"/>
          <p:cNvSpPr txBox="1"/>
          <p:nvPr/>
        </p:nvSpPr>
        <p:spPr>
          <a:xfrm>
            <a:off x="743617" y="6029755"/>
            <a:ext cx="5532284" cy="338554"/>
          </a:xfrm>
          <a:prstGeom prst="rect">
            <a:avLst/>
          </a:prstGeom>
          <a:noFill/>
        </p:spPr>
        <p:txBody>
          <a:bodyPr wrap="none" rtlCol="0">
            <a:spAutoFit/>
          </a:bodyPr>
          <a:lstStyle/>
          <a:p>
            <a:pPr marL="342900" indent="-342900">
              <a:buFont typeface="Arial"/>
              <a:buChar char="•"/>
            </a:pPr>
            <a:r>
              <a:rPr lang="en-US" sz="1600" dirty="0" smtClean="0">
                <a:solidFill>
                  <a:srgbClr val="FF0000"/>
                </a:solidFill>
              </a:rPr>
              <a:t>maximum likelihood estimate </a:t>
            </a:r>
            <a:r>
              <a:rPr lang="en-US" sz="1600" dirty="0" smtClean="0"/>
              <a:t>is different from the </a:t>
            </a:r>
            <a:r>
              <a:rPr lang="en-US" sz="1600" dirty="0" smtClean="0">
                <a:solidFill>
                  <a:srgbClr val="FF0000"/>
                </a:solidFill>
              </a:rPr>
              <a:t>posterior</a:t>
            </a:r>
            <a:endParaRPr lang="en-US" sz="1600" dirty="0">
              <a:solidFill>
                <a:srgbClr val="FF0000"/>
              </a:solidFill>
            </a:endParaRPr>
          </a:p>
        </p:txBody>
      </p:sp>
      <p:sp>
        <p:nvSpPr>
          <p:cNvPr id="33" name="Rectangle 32"/>
          <p:cNvSpPr/>
          <p:nvPr/>
        </p:nvSpPr>
        <p:spPr>
          <a:xfrm>
            <a:off x="714014" y="778715"/>
            <a:ext cx="5050180" cy="2660738"/>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6538826" y="187685"/>
            <a:ext cx="2411745" cy="2586279"/>
          </a:xfrm>
          <a:prstGeom prst="rect">
            <a:avLst/>
          </a:prstGeom>
        </p:spPr>
      </p:pic>
      <p:sp>
        <p:nvSpPr>
          <p:cNvPr id="13" name="TextBox 12"/>
          <p:cNvSpPr txBox="1"/>
          <p:nvPr/>
        </p:nvSpPr>
        <p:spPr>
          <a:xfrm>
            <a:off x="7312075" y="2726774"/>
            <a:ext cx="1225854" cy="523220"/>
          </a:xfrm>
          <a:prstGeom prst="rect">
            <a:avLst/>
          </a:prstGeom>
          <a:noFill/>
        </p:spPr>
        <p:txBody>
          <a:bodyPr wrap="none" rtlCol="0">
            <a:spAutoFit/>
          </a:bodyPr>
          <a:lstStyle/>
          <a:p>
            <a:pPr algn="ctr"/>
            <a:r>
              <a:rPr lang="en-US" sz="1400" dirty="0" smtClean="0"/>
              <a:t>Thomas Bayes</a:t>
            </a:r>
          </a:p>
          <a:p>
            <a:pPr algn="ctr"/>
            <a:r>
              <a:rPr lang="en-US" sz="1400" dirty="0" smtClean="0"/>
              <a:t>[1701-61]</a:t>
            </a:r>
            <a:endParaRPr lang="en-US" sz="1400" dirty="0"/>
          </a:p>
        </p:txBody>
      </p:sp>
    </p:spTree>
    <p:extLst>
      <p:ext uri="{BB962C8B-B14F-4D97-AF65-F5344CB8AC3E}">
        <p14:creationId xmlns:p14="http://schemas.microsoft.com/office/powerpoint/2010/main" val="3658988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3417" y="1185247"/>
            <a:ext cx="7231993" cy="584776"/>
          </a:xfrm>
          <a:prstGeom prst="rect">
            <a:avLst/>
          </a:prstGeom>
          <a:noFill/>
        </p:spPr>
        <p:txBody>
          <a:bodyPr wrap="square" rtlCol="0">
            <a:spAutoFit/>
          </a:bodyPr>
          <a:lstStyle/>
          <a:p>
            <a:pPr marL="342900" indent="-342900">
              <a:buFont typeface="Arial"/>
              <a:buChar char="•"/>
            </a:pPr>
            <a:r>
              <a:rPr lang="en-US" sz="1600" dirty="0"/>
              <a:t>n</a:t>
            </a:r>
            <a:r>
              <a:rPr lang="en-US" sz="1600" dirty="0" smtClean="0"/>
              <a:t>umber of research papers in astronomy, medicine, linguistics, political science, etc., </a:t>
            </a:r>
            <a:r>
              <a:rPr lang="en-US" sz="1600" dirty="0"/>
              <a:t>t</a:t>
            </a:r>
            <a:r>
              <a:rPr lang="en-US" sz="1600" dirty="0" smtClean="0"/>
              <a:t>hat use </a:t>
            </a:r>
            <a:r>
              <a:rPr lang="en-US" sz="1600" dirty="0" smtClean="0">
                <a:solidFill>
                  <a:srgbClr val="FF0000"/>
                </a:solidFill>
              </a:rPr>
              <a:t>Bayesian statistics </a:t>
            </a:r>
            <a:r>
              <a:rPr lang="en-US" sz="1600" dirty="0" smtClean="0"/>
              <a:t>is going through the roof 	</a:t>
            </a:r>
            <a:endParaRPr lang="en-US" sz="1600" dirty="0"/>
          </a:p>
        </p:txBody>
      </p:sp>
      <p:sp>
        <p:nvSpPr>
          <p:cNvPr id="6" name="TextBox 5"/>
          <p:cNvSpPr txBox="1"/>
          <p:nvPr/>
        </p:nvSpPr>
        <p:spPr>
          <a:xfrm>
            <a:off x="788183" y="3053919"/>
            <a:ext cx="6070893" cy="2062103"/>
          </a:xfrm>
          <a:prstGeom prst="rect">
            <a:avLst/>
          </a:prstGeom>
          <a:noFill/>
        </p:spPr>
        <p:txBody>
          <a:bodyPr wrap="none" rtlCol="0">
            <a:spAutoFit/>
          </a:bodyPr>
          <a:lstStyle/>
          <a:p>
            <a:pPr marL="342900" indent="-342900">
              <a:buFont typeface="Arial"/>
              <a:buChar char="•"/>
            </a:pPr>
            <a:r>
              <a:rPr lang="en-US" sz="1600" dirty="0"/>
              <a:t>h</a:t>
            </a:r>
            <a:r>
              <a:rPr lang="en-US" sz="1600" dirty="0" smtClean="0"/>
              <a:t>ow serious is that stuff? when you think Bayesian statistics, think: </a:t>
            </a:r>
          </a:p>
          <a:p>
            <a:endParaRPr lang="en-US" sz="1600" dirty="0" smtClean="0"/>
          </a:p>
          <a:p>
            <a:pPr marL="514350" indent="-514350">
              <a:buAutoNum type="romanLcParenBoth"/>
            </a:pPr>
            <a:r>
              <a:rPr lang="en-US" sz="1600" dirty="0"/>
              <a:t>m</a:t>
            </a:r>
            <a:r>
              <a:rPr lang="en-US" sz="1600" dirty="0" smtClean="0"/>
              <a:t>oney ball (sports betting) </a:t>
            </a:r>
          </a:p>
          <a:p>
            <a:pPr marL="514350" indent="-514350">
              <a:buAutoNum type="romanLcParenBoth"/>
            </a:pPr>
            <a:r>
              <a:rPr lang="en-US" sz="1600" dirty="0" smtClean="0"/>
              <a:t>weather forecast </a:t>
            </a:r>
          </a:p>
          <a:p>
            <a:pPr marL="514350" indent="-514350">
              <a:buAutoNum type="romanLcParenBoth"/>
            </a:pPr>
            <a:r>
              <a:rPr lang="en-US" sz="1600" dirty="0"/>
              <a:t>c</a:t>
            </a:r>
            <a:r>
              <a:rPr lang="en-US" sz="1600" dirty="0" smtClean="0"/>
              <a:t>limate models</a:t>
            </a:r>
          </a:p>
          <a:p>
            <a:pPr marL="514350" indent="-514350">
              <a:buAutoNum type="romanLcParenBoth" startAt="4"/>
            </a:pPr>
            <a:r>
              <a:rPr lang="en-US" sz="1600" dirty="0" smtClean="0"/>
              <a:t>stock market</a:t>
            </a:r>
          </a:p>
          <a:p>
            <a:pPr marL="514350" indent="-514350">
              <a:buAutoNum type="romanLcParenBoth" startAt="4"/>
            </a:pPr>
            <a:r>
              <a:rPr lang="en-US" sz="1600" dirty="0" smtClean="0"/>
              <a:t>online poker </a:t>
            </a:r>
          </a:p>
          <a:p>
            <a:pPr marL="514350" indent="-514350">
              <a:buAutoNum type="romanLcParenBoth" startAt="4"/>
            </a:pPr>
            <a:r>
              <a:rPr lang="en-US" sz="1600" dirty="0"/>
              <a:t>m</a:t>
            </a:r>
            <a:r>
              <a:rPr lang="en-US" sz="1600" dirty="0" smtClean="0"/>
              <a:t>achine learning [artificial intelligence]</a:t>
            </a:r>
            <a:endParaRPr lang="en-US" sz="1600" dirty="0"/>
          </a:p>
        </p:txBody>
      </p:sp>
      <p:sp>
        <p:nvSpPr>
          <p:cNvPr id="12" name="TextBox 11"/>
          <p:cNvSpPr txBox="1"/>
          <p:nvPr/>
        </p:nvSpPr>
        <p:spPr>
          <a:xfrm>
            <a:off x="773417" y="184630"/>
            <a:ext cx="3098775" cy="461665"/>
          </a:xfrm>
          <a:prstGeom prst="rect">
            <a:avLst/>
          </a:prstGeom>
          <a:noFill/>
        </p:spPr>
        <p:txBody>
          <a:bodyPr wrap="none" rtlCol="0">
            <a:spAutoFit/>
          </a:bodyPr>
          <a:lstStyle/>
          <a:p>
            <a:r>
              <a:rPr lang="en-US" sz="2400" b="1" dirty="0" smtClean="0"/>
              <a:t>BAYESIAN STATISTICS I</a:t>
            </a:r>
          </a:p>
        </p:txBody>
      </p:sp>
      <p:grpSp>
        <p:nvGrpSpPr>
          <p:cNvPr id="3" name="Group 2"/>
          <p:cNvGrpSpPr/>
          <p:nvPr/>
        </p:nvGrpSpPr>
        <p:grpSpPr>
          <a:xfrm>
            <a:off x="754254" y="2203432"/>
            <a:ext cx="7546227" cy="4491822"/>
            <a:chOff x="754254" y="2157252"/>
            <a:chExt cx="7546227" cy="4491822"/>
          </a:xfrm>
        </p:grpSpPr>
        <p:sp>
          <p:nvSpPr>
            <p:cNvPr id="5" name="TextBox 4"/>
            <p:cNvSpPr txBox="1"/>
            <p:nvPr/>
          </p:nvSpPr>
          <p:spPr>
            <a:xfrm>
              <a:off x="788183" y="2157252"/>
              <a:ext cx="7512298" cy="584776"/>
            </a:xfrm>
            <a:prstGeom prst="rect">
              <a:avLst/>
            </a:prstGeom>
            <a:noFill/>
          </p:spPr>
          <p:txBody>
            <a:bodyPr wrap="square" rtlCol="0">
              <a:spAutoFit/>
            </a:bodyPr>
            <a:lstStyle/>
            <a:p>
              <a:pPr marL="342900" indent="-342900">
                <a:buFont typeface="Arial"/>
                <a:buChar char="•"/>
              </a:pPr>
              <a:r>
                <a:rPr lang="en-US" sz="1600" dirty="0" smtClean="0"/>
                <a:t>physics, including nuclear physics, is very very slow to adopt Bayesian </a:t>
              </a:r>
              <a:r>
                <a:rPr lang="en-US" sz="1600" dirty="0" err="1" smtClean="0"/>
                <a:t>methods</a:t>
              </a:r>
              <a:r>
                <a:rPr lang="en-US" sz="1600" baseline="30000" dirty="0" err="1" smtClean="0">
                  <a:solidFill>
                    <a:srgbClr val="008000"/>
                  </a:solidFill>
                </a:rPr>
                <a:t>a</a:t>
              </a:r>
              <a:endParaRPr lang="en-US" sz="1600" dirty="0">
                <a:solidFill>
                  <a:srgbClr val="008000"/>
                </a:solidFill>
              </a:endParaRPr>
            </a:p>
            <a:p>
              <a:r>
                <a:rPr lang="en-US" sz="1600" baseline="30000" dirty="0">
                  <a:solidFill>
                    <a:srgbClr val="008000"/>
                  </a:solidFill>
                </a:rPr>
                <a:t> </a:t>
              </a:r>
              <a:r>
                <a:rPr lang="en-US" sz="1600" dirty="0" smtClean="0">
                  <a:solidFill>
                    <a:srgbClr val="008000"/>
                  </a:solidFill>
                </a:rPr>
                <a:t>       </a:t>
              </a:r>
              <a:r>
                <a:rPr lang="en-US" sz="1600" dirty="0" smtClean="0"/>
                <a:t>[however, see recent observation of gravitational waves by LIGO]</a:t>
              </a:r>
              <a:endParaRPr lang="en-US" sz="1600" baseline="30000" dirty="0" smtClean="0"/>
            </a:p>
          </p:txBody>
        </p:sp>
        <p:sp>
          <p:nvSpPr>
            <p:cNvPr id="2" name="Rectangle 1"/>
            <p:cNvSpPr/>
            <p:nvPr/>
          </p:nvSpPr>
          <p:spPr>
            <a:xfrm>
              <a:off x="754254" y="5879633"/>
              <a:ext cx="6254324" cy="769441"/>
            </a:xfrm>
            <a:prstGeom prst="rect">
              <a:avLst/>
            </a:prstGeom>
          </p:spPr>
          <p:txBody>
            <a:bodyPr wrap="none">
              <a:spAutoFit/>
            </a:bodyPr>
            <a:lstStyle/>
            <a:p>
              <a:r>
                <a:rPr lang="en-US" sz="1600" baseline="30000" dirty="0">
                  <a:solidFill>
                    <a:srgbClr val="008000"/>
                  </a:solidFill>
                </a:rPr>
                <a:t>a</a:t>
              </a:r>
              <a:r>
                <a:rPr lang="en-US" sz="1600" dirty="0" smtClean="0">
                  <a:solidFill>
                    <a:srgbClr val="008000"/>
                  </a:solidFill>
                </a:rPr>
                <a:t> </a:t>
              </a:r>
              <a:r>
                <a:rPr lang="en-US" sz="1400" dirty="0" err="1" smtClean="0">
                  <a:solidFill>
                    <a:srgbClr val="008000"/>
                  </a:solidFill>
                </a:rPr>
                <a:t>Udo</a:t>
              </a:r>
              <a:r>
                <a:rPr lang="en-US" sz="1400" dirty="0" smtClean="0">
                  <a:solidFill>
                    <a:srgbClr val="008000"/>
                  </a:solidFill>
                </a:rPr>
                <a:t> von Toussaint, Bayesian Inference in Physics, Rev. Mod. Phys. 83, 943 (2011);</a:t>
              </a:r>
            </a:p>
            <a:p>
              <a:r>
                <a:rPr lang="en-US" sz="1400" dirty="0">
                  <a:solidFill>
                    <a:srgbClr val="008000"/>
                  </a:solidFill>
                </a:rPr>
                <a:t> </a:t>
              </a:r>
              <a:r>
                <a:rPr lang="en-US" sz="1400" dirty="0" smtClean="0">
                  <a:solidFill>
                    <a:srgbClr val="008000"/>
                  </a:solidFill>
                </a:rPr>
                <a:t> </a:t>
              </a:r>
              <a:r>
                <a:rPr lang="en-US" sz="1400" dirty="0" err="1" smtClean="0">
                  <a:solidFill>
                    <a:srgbClr val="008000"/>
                  </a:solidFill>
                </a:rPr>
                <a:t>Andreon</a:t>
              </a:r>
              <a:r>
                <a:rPr lang="en-US" sz="1400" dirty="0" smtClean="0">
                  <a:solidFill>
                    <a:srgbClr val="008000"/>
                  </a:solidFill>
                </a:rPr>
                <a:t> &amp; Weaver, Bayesian Methods for the Physical Sciences, Springer (2015);</a:t>
              </a:r>
            </a:p>
            <a:p>
              <a:r>
                <a:rPr lang="en-US" sz="1400" dirty="0">
                  <a:solidFill>
                    <a:srgbClr val="008000"/>
                  </a:solidFill>
                </a:rPr>
                <a:t> </a:t>
              </a:r>
              <a:r>
                <a:rPr lang="en-US" sz="1400" dirty="0" smtClean="0">
                  <a:solidFill>
                    <a:srgbClr val="008000"/>
                  </a:solidFill>
                </a:rPr>
                <a:t> Cousins, “Why isn’t every physicist a Bayesian?”,  Am. J. Phys. 63, 398 (1995)</a:t>
              </a:r>
              <a:endParaRPr lang="en-US" sz="1400" dirty="0">
                <a:solidFill>
                  <a:srgbClr val="008000"/>
                </a:solidFill>
              </a:endParaRPr>
            </a:p>
          </p:txBody>
        </p:sp>
      </p:grpSp>
    </p:spTree>
    <p:extLst>
      <p:ext uri="{BB962C8B-B14F-4D97-AF65-F5344CB8AC3E}">
        <p14:creationId xmlns:p14="http://schemas.microsoft.com/office/powerpoint/2010/main" val="2708324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7835713" y="1681114"/>
            <a:ext cx="272281" cy="274220"/>
          </a:xfrm>
          <a:prstGeom prst="ellipse">
            <a:avLst/>
          </a:prstGeom>
          <a:solidFill>
            <a:srgbClr val="FF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7971391" y="1265186"/>
            <a:ext cx="0" cy="118957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597319" y="472505"/>
            <a:ext cx="598842" cy="338554"/>
          </a:xfrm>
          <a:prstGeom prst="rect">
            <a:avLst/>
          </a:prstGeom>
          <a:noFill/>
        </p:spPr>
        <p:txBody>
          <a:bodyPr wrap="none" rtlCol="0">
            <a:spAutoFit/>
          </a:bodyPr>
          <a:lstStyle/>
          <a:p>
            <a:r>
              <a:rPr lang="en-US" sz="1600" dirty="0" smtClean="0">
                <a:solidFill>
                  <a:srgbClr val="FF0000"/>
                </a:solidFill>
              </a:rPr>
              <a:t>50±5</a:t>
            </a:r>
            <a:endParaRPr lang="en-US" sz="1600" dirty="0">
              <a:solidFill>
                <a:srgbClr val="FF0000"/>
              </a:solidFill>
            </a:endParaRPr>
          </a:p>
        </p:txBody>
      </p:sp>
      <p:sp>
        <p:nvSpPr>
          <p:cNvPr id="6" name="TextBox 5"/>
          <p:cNvSpPr txBox="1"/>
          <p:nvPr/>
        </p:nvSpPr>
        <p:spPr>
          <a:xfrm>
            <a:off x="7294393" y="813701"/>
            <a:ext cx="1379404" cy="338554"/>
          </a:xfrm>
          <a:prstGeom prst="rect">
            <a:avLst/>
          </a:prstGeom>
          <a:noFill/>
        </p:spPr>
        <p:txBody>
          <a:bodyPr wrap="none" rtlCol="0">
            <a:spAutoFit/>
          </a:bodyPr>
          <a:lstStyle/>
          <a:p>
            <a:r>
              <a:rPr lang="en-US" sz="1600" dirty="0" smtClean="0">
                <a:solidFill>
                  <a:srgbClr val="FF0000"/>
                </a:solidFill>
              </a:rPr>
              <a:t>“1</a:t>
            </a:r>
            <a:r>
              <a:rPr lang="en-US" sz="1600" dirty="0" smtClean="0">
                <a:solidFill>
                  <a:srgbClr val="FF0000"/>
                </a:solidFill>
                <a:latin typeface="Symbol" charset="2"/>
                <a:cs typeface="Symbol" charset="2"/>
              </a:rPr>
              <a:t>s</a:t>
            </a:r>
            <a:r>
              <a:rPr lang="en-US" sz="1600" dirty="0" smtClean="0">
                <a:solidFill>
                  <a:srgbClr val="FF0000"/>
                </a:solidFill>
              </a:rPr>
              <a:t> error bar”</a:t>
            </a:r>
            <a:endParaRPr lang="en-US" sz="1600" dirty="0">
              <a:solidFill>
                <a:srgbClr val="FF0000"/>
              </a:solidFill>
            </a:endParaRPr>
          </a:p>
        </p:txBody>
      </p:sp>
      <p:sp>
        <p:nvSpPr>
          <p:cNvPr id="7" name="Rectangle 6"/>
          <p:cNvSpPr/>
          <p:nvPr/>
        </p:nvSpPr>
        <p:spPr>
          <a:xfrm>
            <a:off x="7263664" y="320584"/>
            <a:ext cx="1510057" cy="2391938"/>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38379" y="6405915"/>
            <a:ext cx="5103063" cy="338554"/>
          </a:xfrm>
          <a:prstGeom prst="rect">
            <a:avLst/>
          </a:prstGeom>
        </p:spPr>
        <p:txBody>
          <a:bodyPr wrap="none">
            <a:spAutoFit/>
          </a:bodyPr>
          <a:lstStyle/>
          <a:p>
            <a:r>
              <a:rPr lang="en-US" sz="1600" baseline="30000" dirty="0" smtClean="0">
                <a:solidFill>
                  <a:srgbClr val="008000"/>
                </a:solidFill>
              </a:rPr>
              <a:t>b</a:t>
            </a:r>
            <a:r>
              <a:rPr lang="en-US" sz="1600" dirty="0" smtClean="0">
                <a:solidFill>
                  <a:srgbClr val="008000"/>
                </a:solidFill>
              </a:rPr>
              <a:t> </a:t>
            </a:r>
            <a:r>
              <a:rPr lang="en-US" sz="1400" dirty="0" smtClean="0">
                <a:solidFill>
                  <a:srgbClr val="008000"/>
                </a:solidFill>
              </a:rPr>
              <a:t>Cumming &amp; Finch, Inference by Eye, Amer. Psych. 60, 9170 (2005)  </a:t>
            </a:r>
            <a:endParaRPr lang="en-US" sz="1400" dirty="0">
              <a:solidFill>
                <a:srgbClr val="008000"/>
              </a:solidFill>
            </a:endParaRPr>
          </a:p>
        </p:txBody>
      </p:sp>
      <p:sp>
        <p:nvSpPr>
          <p:cNvPr id="9" name="Rectangle 8"/>
          <p:cNvSpPr/>
          <p:nvPr/>
        </p:nvSpPr>
        <p:spPr>
          <a:xfrm>
            <a:off x="8773721" y="211102"/>
            <a:ext cx="274501" cy="297517"/>
          </a:xfrm>
          <a:prstGeom prst="rect">
            <a:avLst/>
          </a:prstGeom>
        </p:spPr>
        <p:txBody>
          <a:bodyPr wrap="none">
            <a:spAutoFit/>
          </a:bodyPr>
          <a:lstStyle/>
          <a:p>
            <a:r>
              <a:rPr lang="en-US" sz="2000" baseline="30000" dirty="0" smtClean="0">
                <a:solidFill>
                  <a:srgbClr val="008000"/>
                </a:solidFill>
              </a:rPr>
              <a:t>b</a:t>
            </a:r>
            <a:endParaRPr lang="en-US" sz="2000" baseline="30000" dirty="0">
              <a:solidFill>
                <a:srgbClr val="008000"/>
              </a:solidFill>
            </a:endParaRPr>
          </a:p>
        </p:txBody>
      </p:sp>
      <p:sp>
        <p:nvSpPr>
          <p:cNvPr id="10" name="TextBox 9"/>
          <p:cNvSpPr txBox="1"/>
          <p:nvPr/>
        </p:nvSpPr>
        <p:spPr>
          <a:xfrm>
            <a:off x="773417" y="184630"/>
            <a:ext cx="3180829" cy="461665"/>
          </a:xfrm>
          <a:prstGeom prst="rect">
            <a:avLst/>
          </a:prstGeom>
          <a:noFill/>
        </p:spPr>
        <p:txBody>
          <a:bodyPr wrap="none" rtlCol="0">
            <a:spAutoFit/>
          </a:bodyPr>
          <a:lstStyle/>
          <a:p>
            <a:r>
              <a:rPr lang="en-US" sz="2400" b="1" dirty="0" smtClean="0"/>
              <a:t>BAYESIAN STATISTICS II</a:t>
            </a:r>
          </a:p>
        </p:txBody>
      </p:sp>
      <p:sp>
        <p:nvSpPr>
          <p:cNvPr id="11" name="Rectangle 10"/>
          <p:cNvSpPr/>
          <p:nvPr/>
        </p:nvSpPr>
        <p:spPr>
          <a:xfrm>
            <a:off x="706746" y="3470707"/>
            <a:ext cx="8405621" cy="1323439"/>
          </a:xfrm>
          <a:prstGeom prst="rect">
            <a:avLst/>
          </a:prstGeom>
        </p:spPr>
        <p:txBody>
          <a:bodyPr wrap="square">
            <a:spAutoFit/>
          </a:bodyPr>
          <a:lstStyle/>
          <a:p>
            <a:pPr marL="285750" indent="-285750">
              <a:buFont typeface="Arial"/>
              <a:buChar char="•"/>
            </a:pPr>
            <a:r>
              <a:rPr lang="en-US" sz="1600" dirty="0" smtClean="0"/>
              <a:t>a </a:t>
            </a:r>
            <a:r>
              <a:rPr lang="en-US" sz="1600" dirty="0" err="1" smtClean="0"/>
              <a:t>frequentist</a:t>
            </a:r>
            <a:r>
              <a:rPr lang="en-US" sz="1600" dirty="0" smtClean="0"/>
              <a:t> would say regarding a 68% confidence interval: </a:t>
            </a:r>
            <a:r>
              <a:rPr lang="en-US" sz="1600" dirty="0" smtClean="0">
                <a:solidFill>
                  <a:srgbClr val="0000FF"/>
                </a:solidFill>
              </a:rPr>
              <a:t>“if the same population </a:t>
            </a:r>
          </a:p>
          <a:p>
            <a:r>
              <a:rPr lang="en-US" sz="1600" dirty="0" smtClean="0">
                <a:solidFill>
                  <a:srgbClr val="0000FF"/>
                </a:solidFill>
              </a:rPr>
              <a:t>      is sampled many times, and 68% </a:t>
            </a:r>
            <a:r>
              <a:rPr lang="en-US" sz="1600" dirty="0">
                <a:solidFill>
                  <a:srgbClr val="0000FF"/>
                </a:solidFill>
              </a:rPr>
              <a:t>confidence </a:t>
            </a:r>
            <a:r>
              <a:rPr lang="en-US" sz="1600" dirty="0" smtClean="0">
                <a:solidFill>
                  <a:srgbClr val="0000FF"/>
                </a:solidFill>
              </a:rPr>
              <a:t>intervals are determined on each</a:t>
            </a:r>
          </a:p>
          <a:p>
            <a:r>
              <a:rPr lang="en-US" sz="1600" dirty="0" smtClean="0">
                <a:solidFill>
                  <a:srgbClr val="0000FF"/>
                </a:solidFill>
              </a:rPr>
              <a:t>      occasion</a:t>
            </a:r>
            <a:r>
              <a:rPr lang="en-US" sz="1600" smtClean="0">
                <a:solidFill>
                  <a:srgbClr val="0000FF"/>
                </a:solidFill>
              </a:rPr>
              <a:t>, 68% </a:t>
            </a:r>
            <a:r>
              <a:rPr lang="en-US" sz="1600" dirty="0" smtClean="0">
                <a:solidFill>
                  <a:srgbClr val="0000FF"/>
                </a:solidFill>
              </a:rPr>
              <a:t>of these intervals are expected to contain the true population          </a:t>
            </a:r>
          </a:p>
          <a:p>
            <a:r>
              <a:rPr lang="en-US" sz="1600" dirty="0">
                <a:solidFill>
                  <a:srgbClr val="0000FF"/>
                </a:solidFill>
              </a:rPr>
              <a:t> </a:t>
            </a:r>
            <a:r>
              <a:rPr lang="en-US" sz="1600" dirty="0" smtClean="0">
                <a:solidFill>
                  <a:srgbClr val="0000FF"/>
                </a:solidFill>
              </a:rPr>
              <a:t>     parameter”</a:t>
            </a:r>
            <a:r>
              <a:rPr lang="en-US" sz="1600" dirty="0" smtClean="0"/>
              <a:t>; a single confidence interval, based on a single measurement, either   </a:t>
            </a:r>
          </a:p>
          <a:p>
            <a:r>
              <a:rPr lang="en-US" sz="1600" dirty="0"/>
              <a:t> </a:t>
            </a:r>
            <a:r>
              <a:rPr lang="en-US" sz="1600" dirty="0" smtClean="0"/>
              <a:t>     contains the true parameter or not</a:t>
            </a:r>
          </a:p>
        </p:txBody>
      </p:sp>
      <p:sp>
        <p:nvSpPr>
          <p:cNvPr id="12" name="Rectangle 11"/>
          <p:cNvSpPr/>
          <p:nvPr/>
        </p:nvSpPr>
        <p:spPr>
          <a:xfrm>
            <a:off x="702467" y="895854"/>
            <a:ext cx="3595856" cy="338554"/>
          </a:xfrm>
          <a:prstGeom prst="rect">
            <a:avLst/>
          </a:prstGeom>
        </p:spPr>
        <p:txBody>
          <a:bodyPr wrap="none">
            <a:spAutoFit/>
          </a:bodyPr>
          <a:lstStyle/>
          <a:p>
            <a:pPr marL="285750" indent="-285750">
              <a:buFont typeface="Arial"/>
              <a:buChar char="•"/>
            </a:pPr>
            <a:r>
              <a:rPr lang="en-US" sz="1600" dirty="0" smtClean="0"/>
              <a:t>what </a:t>
            </a:r>
            <a:r>
              <a:rPr lang="en-US" sz="1600" dirty="0"/>
              <a:t>is the meaning of the error bar? </a:t>
            </a:r>
          </a:p>
        </p:txBody>
      </p:sp>
      <p:sp>
        <p:nvSpPr>
          <p:cNvPr id="13" name="Rectangle 12"/>
          <p:cNvSpPr/>
          <p:nvPr/>
        </p:nvSpPr>
        <p:spPr>
          <a:xfrm>
            <a:off x="727139" y="1348168"/>
            <a:ext cx="6285741" cy="584776"/>
          </a:xfrm>
          <a:prstGeom prst="rect">
            <a:avLst/>
          </a:prstGeom>
        </p:spPr>
        <p:txBody>
          <a:bodyPr wrap="square">
            <a:spAutoFit/>
          </a:bodyPr>
          <a:lstStyle/>
          <a:p>
            <a:pPr marL="285750" indent="-285750">
              <a:buFont typeface="Arial"/>
              <a:buChar char="•"/>
            </a:pPr>
            <a:r>
              <a:rPr lang="en-US" sz="1600" dirty="0" smtClean="0"/>
              <a:t>if </a:t>
            </a:r>
            <a:r>
              <a:rPr lang="en-US" sz="1600" dirty="0"/>
              <a:t>you say </a:t>
            </a:r>
            <a:r>
              <a:rPr lang="en-US" sz="1600" dirty="0">
                <a:solidFill>
                  <a:srgbClr val="FF0000"/>
                </a:solidFill>
              </a:rPr>
              <a:t>“there is a </a:t>
            </a:r>
            <a:r>
              <a:rPr lang="en-US" sz="1600" dirty="0" smtClean="0">
                <a:solidFill>
                  <a:srgbClr val="FF0000"/>
                </a:solidFill>
              </a:rPr>
              <a:t>68% </a:t>
            </a:r>
            <a:r>
              <a:rPr lang="en-US" sz="1600" dirty="0">
                <a:solidFill>
                  <a:srgbClr val="FF0000"/>
                </a:solidFill>
              </a:rPr>
              <a:t>chance that the true value is </a:t>
            </a:r>
            <a:endParaRPr lang="en-US" sz="1600" dirty="0" smtClean="0">
              <a:solidFill>
                <a:srgbClr val="FF0000"/>
              </a:solidFill>
            </a:endParaRPr>
          </a:p>
          <a:p>
            <a:r>
              <a:rPr lang="en-US" sz="1600" dirty="0" smtClean="0">
                <a:solidFill>
                  <a:srgbClr val="FF0000"/>
                </a:solidFill>
              </a:rPr>
              <a:t>      located inside </a:t>
            </a:r>
            <a:r>
              <a:rPr lang="en-US" sz="1600" dirty="0">
                <a:solidFill>
                  <a:srgbClr val="FF0000"/>
                </a:solidFill>
              </a:rPr>
              <a:t>the error bar”</a:t>
            </a:r>
            <a:r>
              <a:rPr lang="en-US" sz="1600" dirty="0"/>
              <a:t>, then you think like a Bayesian!</a:t>
            </a:r>
          </a:p>
        </p:txBody>
      </p:sp>
      <p:sp>
        <p:nvSpPr>
          <p:cNvPr id="14" name="Rectangle 13"/>
          <p:cNvSpPr/>
          <p:nvPr/>
        </p:nvSpPr>
        <p:spPr>
          <a:xfrm>
            <a:off x="722193" y="2071786"/>
            <a:ext cx="6285741" cy="338554"/>
          </a:xfrm>
          <a:prstGeom prst="rect">
            <a:avLst/>
          </a:prstGeom>
        </p:spPr>
        <p:txBody>
          <a:bodyPr wrap="square">
            <a:spAutoFit/>
          </a:bodyPr>
          <a:lstStyle/>
          <a:p>
            <a:pPr marL="285750" indent="-285750">
              <a:buFont typeface="Arial"/>
              <a:buChar char="•"/>
            </a:pPr>
            <a:r>
              <a:rPr lang="en-US" sz="1600" dirty="0"/>
              <a:t>i</a:t>
            </a:r>
            <a:r>
              <a:rPr lang="en-US" sz="1600" dirty="0" smtClean="0"/>
              <a:t>n Bayesian statistics, the parameter is a </a:t>
            </a:r>
            <a:r>
              <a:rPr lang="en-US" sz="1600" dirty="0" smtClean="0">
                <a:solidFill>
                  <a:srgbClr val="FF0000"/>
                </a:solidFill>
              </a:rPr>
              <a:t>random variable</a:t>
            </a:r>
            <a:endParaRPr lang="en-US" sz="1600" dirty="0">
              <a:solidFill>
                <a:srgbClr val="FF0000"/>
              </a:solidFill>
            </a:endParaRPr>
          </a:p>
        </p:txBody>
      </p:sp>
      <p:sp>
        <p:nvSpPr>
          <p:cNvPr id="15" name="Rectangle 14"/>
          <p:cNvSpPr/>
          <p:nvPr/>
        </p:nvSpPr>
        <p:spPr>
          <a:xfrm>
            <a:off x="717222" y="2527008"/>
            <a:ext cx="6285741" cy="584776"/>
          </a:xfrm>
          <a:prstGeom prst="rect">
            <a:avLst/>
          </a:prstGeom>
        </p:spPr>
        <p:txBody>
          <a:bodyPr wrap="square">
            <a:spAutoFit/>
          </a:bodyPr>
          <a:lstStyle/>
          <a:p>
            <a:pPr marL="285750" indent="-285750">
              <a:buFont typeface="Arial"/>
              <a:buChar char="•"/>
            </a:pPr>
            <a:r>
              <a:rPr lang="en-US" sz="1600" dirty="0"/>
              <a:t>i</a:t>
            </a:r>
            <a:r>
              <a:rPr lang="en-US" sz="1600" dirty="0" smtClean="0"/>
              <a:t>n </a:t>
            </a:r>
            <a:r>
              <a:rPr lang="en-US" sz="1600" dirty="0" err="1" smtClean="0"/>
              <a:t>frequentist</a:t>
            </a:r>
            <a:r>
              <a:rPr lang="en-US" sz="1600" dirty="0" smtClean="0"/>
              <a:t> statistics, the parameter is not a random variable; it is unknown and only mother nature knows its true value</a:t>
            </a:r>
            <a:endParaRPr lang="en-US" sz="1600" dirty="0"/>
          </a:p>
        </p:txBody>
      </p:sp>
      <p:sp>
        <p:nvSpPr>
          <p:cNvPr id="16" name="Rectangle 15"/>
          <p:cNvSpPr/>
          <p:nvPr/>
        </p:nvSpPr>
        <p:spPr>
          <a:xfrm>
            <a:off x="720843" y="5645078"/>
            <a:ext cx="7821956" cy="338554"/>
          </a:xfrm>
          <a:prstGeom prst="rect">
            <a:avLst/>
          </a:prstGeom>
        </p:spPr>
        <p:txBody>
          <a:bodyPr wrap="square">
            <a:spAutoFit/>
          </a:bodyPr>
          <a:lstStyle/>
          <a:p>
            <a:pPr marL="285750" indent="-285750">
              <a:buFont typeface="Arial"/>
              <a:buChar char="•"/>
            </a:pPr>
            <a:r>
              <a:rPr lang="en-US" sz="1600" dirty="0" smtClean="0"/>
              <a:t>this </a:t>
            </a:r>
            <a:r>
              <a:rPr lang="en-US" sz="1600" dirty="0"/>
              <a:t>gets you into all sorts of philosophical issues/debates/misunderstandings</a:t>
            </a:r>
          </a:p>
        </p:txBody>
      </p:sp>
      <p:sp>
        <p:nvSpPr>
          <p:cNvPr id="17" name="Rectangle 16"/>
          <p:cNvSpPr/>
          <p:nvPr/>
        </p:nvSpPr>
        <p:spPr>
          <a:xfrm>
            <a:off x="720843" y="4959278"/>
            <a:ext cx="7821956" cy="584776"/>
          </a:xfrm>
          <a:prstGeom prst="rect">
            <a:avLst/>
          </a:prstGeom>
        </p:spPr>
        <p:txBody>
          <a:bodyPr wrap="square">
            <a:spAutoFit/>
          </a:bodyPr>
          <a:lstStyle/>
          <a:p>
            <a:pPr marL="285750" indent="-285750">
              <a:buFont typeface="Arial"/>
              <a:buChar char="•"/>
            </a:pPr>
            <a:r>
              <a:rPr lang="en-US" sz="1600" dirty="0" smtClean="0"/>
              <a:t>a </a:t>
            </a:r>
            <a:r>
              <a:rPr lang="en-US" sz="1600" dirty="0" err="1" smtClean="0"/>
              <a:t>frequentist</a:t>
            </a:r>
            <a:r>
              <a:rPr lang="en-US" sz="1600" dirty="0" smtClean="0"/>
              <a:t> will not assign a probability to one-off events or to the value of a </a:t>
            </a:r>
          </a:p>
          <a:p>
            <a:r>
              <a:rPr lang="en-US" sz="1600" dirty="0"/>
              <a:t> </a:t>
            </a:r>
            <a:r>
              <a:rPr lang="en-US" sz="1600" dirty="0" smtClean="0"/>
              <a:t>     physical constant</a:t>
            </a:r>
            <a:endParaRPr lang="en-US" sz="1600" dirty="0"/>
          </a:p>
        </p:txBody>
      </p:sp>
    </p:spTree>
    <p:extLst>
      <p:ext uri="{BB962C8B-B14F-4D97-AF65-F5344CB8AC3E}">
        <p14:creationId xmlns:p14="http://schemas.microsoft.com/office/powerpoint/2010/main" val="1337391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434316882"/>
              </p:ext>
            </p:extLst>
          </p:nvPr>
        </p:nvGraphicFramePr>
        <p:xfrm>
          <a:off x="2343726" y="954221"/>
          <a:ext cx="3241375" cy="869734"/>
        </p:xfrm>
        <a:graphic>
          <a:graphicData uri="http://schemas.openxmlformats.org/presentationml/2006/ole">
            <mc:AlternateContent xmlns:mc="http://schemas.openxmlformats.org/markup-compatibility/2006">
              <mc:Choice xmlns:v="urn:schemas-microsoft-com:vml" Requires="v">
                <p:oleObj spid="_x0000_s12381" name="Equation" r:id="rId4" imgW="1752600" imgH="469900" progId="Equation.3">
                  <p:embed/>
                </p:oleObj>
              </mc:Choice>
              <mc:Fallback>
                <p:oleObj name="Equation" r:id="rId4" imgW="1752600" imgH="469900" progId="Equation.3">
                  <p:embed/>
                  <p:pic>
                    <p:nvPicPr>
                      <p:cNvPr id="0" name=""/>
                      <p:cNvPicPr/>
                      <p:nvPr/>
                    </p:nvPicPr>
                    <p:blipFill>
                      <a:blip r:embed="rId5"/>
                      <a:stretch>
                        <a:fillRect/>
                      </a:stretch>
                    </p:blipFill>
                    <p:spPr>
                      <a:xfrm>
                        <a:off x="2343726" y="954221"/>
                        <a:ext cx="3241375" cy="869734"/>
                      </a:xfrm>
                      <a:prstGeom prst="rect">
                        <a:avLst/>
                      </a:prstGeom>
                    </p:spPr>
                  </p:pic>
                </p:oleObj>
              </mc:Fallback>
            </mc:AlternateContent>
          </a:graphicData>
        </a:graphic>
      </p:graphicFrame>
      <p:sp>
        <p:nvSpPr>
          <p:cNvPr id="11" name="TextBox 10"/>
          <p:cNvSpPr txBox="1"/>
          <p:nvPr/>
        </p:nvSpPr>
        <p:spPr>
          <a:xfrm>
            <a:off x="438640" y="2036035"/>
            <a:ext cx="6594173" cy="584776"/>
          </a:xfrm>
          <a:prstGeom prst="rect">
            <a:avLst/>
          </a:prstGeom>
          <a:noFill/>
        </p:spPr>
        <p:txBody>
          <a:bodyPr wrap="none" rtlCol="0">
            <a:spAutoFit/>
          </a:bodyPr>
          <a:lstStyle/>
          <a:p>
            <a:pPr marL="342900" indent="-342900">
              <a:buFont typeface="Arial"/>
              <a:buChar char="•"/>
            </a:pPr>
            <a:r>
              <a:rPr lang="en-US" sz="1600" dirty="0" smtClean="0"/>
              <a:t>“</a:t>
            </a:r>
            <a:r>
              <a:rPr lang="en-US" sz="1600" dirty="0" smtClean="0">
                <a:solidFill>
                  <a:srgbClr val="008000"/>
                </a:solidFill>
              </a:rPr>
              <a:t>evidence</a:t>
            </a:r>
            <a:r>
              <a:rPr lang="en-US" sz="1600" dirty="0" smtClean="0"/>
              <a:t>”, Z, sometimes called “marginal likelihood”, is a normalization</a:t>
            </a:r>
          </a:p>
          <a:p>
            <a:r>
              <a:rPr lang="en-US" sz="1600" dirty="0"/>
              <a:t> </a:t>
            </a:r>
            <a:r>
              <a:rPr lang="en-US" sz="1600" dirty="0" smtClean="0"/>
              <a:t>     factor [and difficult to compute], but not needed in parameter estimation</a:t>
            </a:r>
            <a:endParaRPr lang="en-US" sz="1600" dirty="0"/>
          </a:p>
        </p:txBody>
      </p:sp>
      <p:sp>
        <p:nvSpPr>
          <p:cNvPr id="14" name="TextBox 13"/>
          <p:cNvSpPr txBox="1"/>
          <p:nvPr/>
        </p:nvSpPr>
        <p:spPr>
          <a:xfrm>
            <a:off x="773417" y="184630"/>
            <a:ext cx="3262882" cy="461665"/>
          </a:xfrm>
          <a:prstGeom prst="rect">
            <a:avLst/>
          </a:prstGeom>
          <a:noFill/>
        </p:spPr>
        <p:txBody>
          <a:bodyPr wrap="none" rtlCol="0">
            <a:spAutoFit/>
          </a:bodyPr>
          <a:lstStyle/>
          <a:p>
            <a:r>
              <a:rPr lang="en-US" sz="2400" b="1" dirty="0" smtClean="0"/>
              <a:t>BAYESIAN STATISTICS III</a:t>
            </a:r>
          </a:p>
        </p:txBody>
      </p:sp>
      <p:sp>
        <p:nvSpPr>
          <p:cNvPr id="17" name="Rectangle 16"/>
          <p:cNvSpPr/>
          <p:nvPr/>
        </p:nvSpPr>
        <p:spPr>
          <a:xfrm>
            <a:off x="3526838" y="1380081"/>
            <a:ext cx="2058264" cy="443874"/>
          </a:xfrm>
          <a:prstGeom prst="rect">
            <a:avLst/>
          </a:prstGeom>
          <a:solidFill>
            <a:srgbClr val="00800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49560" y="2866208"/>
            <a:ext cx="8071691" cy="2594792"/>
            <a:chOff x="449560" y="2866208"/>
            <a:chExt cx="8071691" cy="2594792"/>
          </a:xfrm>
        </p:grpSpPr>
        <p:sp>
          <p:nvSpPr>
            <p:cNvPr id="13" name="TextBox 12"/>
            <p:cNvSpPr txBox="1"/>
            <p:nvPr/>
          </p:nvSpPr>
          <p:spPr>
            <a:xfrm>
              <a:off x="449560" y="2866208"/>
              <a:ext cx="3557384" cy="338554"/>
            </a:xfrm>
            <a:prstGeom prst="rect">
              <a:avLst/>
            </a:prstGeom>
            <a:noFill/>
          </p:spPr>
          <p:txBody>
            <a:bodyPr wrap="none" rtlCol="0">
              <a:spAutoFit/>
            </a:bodyPr>
            <a:lstStyle/>
            <a:p>
              <a:pPr marL="342900" indent="-342900">
                <a:buFont typeface="Arial"/>
                <a:buChar char="•"/>
              </a:pPr>
              <a:r>
                <a:rPr lang="en-US" sz="1600" dirty="0"/>
                <a:t>i</a:t>
              </a:r>
              <a:r>
                <a:rPr lang="en-US" sz="1600" dirty="0" smtClean="0"/>
                <a:t>f we know p(</a:t>
              </a:r>
              <a:r>
                <a:rPr lang="en-US" sz="1600" b="1" dirty="0" err="1" smtClean="0">
                  <a:latin typeface="Symbol" charset="2"/>
                  <a:cs typeface="Symbol" charset="2"/>
                </a:rPr>
                <a:t>q</a:t>
              </a:r>
              <a:r>
                <a:rPr lang="en-US" sz="1600" dirty="0" err="1" smtClean="0">
                  <a:cs typeface="Calibri"/>
                </a:rPr>
                <a:t>|D</a:t>
              </a:r>
              <a:r>
                <a:rPr lang="en-US" sz="1600" dirty="0" smtClean="0"/>
                <a:t>), we can compute:</a:t>
              </a:r>
            </a:p>
          </p:txBody>
        </p:sp>
        <p:graphicFrame>
          <p:nvGraphicFramePr>
            <p:cNvPr id="15" name="Object 14"/>
            <p:cNvGraphicFramePr>
              <a:graphicFrameLocks noChangeAspect="1"/>
            </p:cNvGraphicFramePr>
            <p:nvPr>
              <p:extLst>
                <p:ext uri="{D42A27DB-BD31-4B8C-83A1-F6EECF244321}">
                  <p14:modId xmlns:p14="http://schemas.microsoft.com/office/powerpoint/2010/main" val="186671536"/>
                </p:ext>
              </p:extLst>
            </p:nvPr>
          </p:nvGraphicFramePr>
          <p:xfrm>
            <a:off x="1157288" y="3586163"/>
            <a:ext cx="3825875" cy="1874837"/>
          </p:xfrm>
          <a:graphic>
            <a:graphicData uri="http://schemas.openxmlformats.org/presentationml/2006/ole">
              <mc:AlternateContent xmlns:mc="http://schemas.openxmlformats.org/markup-compatibility/2006">
                <mc:Choice xmlns:v="urn:schemas-microsoft-com:vml" Requires="v">
                  <p:oleObj spid="_x0000_s12382" name="Equation" r:id="rId6" imgW="2336800" imgH="1143000" progId="Equation.3">
                    <p:embed/>
                  </p:oleObj>
                </mc:Choice>
                <mc:Fallback>
                  <p:oleObj name="Equation" r:id="rId6" imgW="2336800" imgH="1143000" progId="Equation.3">
                    <p:embed/>
                    <p:pic>
                      <p:nvPicPr>
                        <p:cNvPr id="0" name=""/>
                        <p:cNvPicPr/>
                        <p:nvPr/>
                      </p:nvPicPr>
                      <p:blipFill>
                        <a:blip r:embed="rId7"/>
                        <a:stretch>
                          <a:fillRect/>
                        </a:stretch>
                      </p:blipFill>
                      <p:spPr>
                        <a:xfrm>
                          <a:off x="1157288" y="3586163"/>
                          <a:ext cx="3825875" cy="1874837"/>
                        </a:xfrm>
                        <a:prstGeom prst="rect">
                          <a:avLst/>
                        </a:prstGeom>
                      </p:spPr>
                    </p:pic>
                  </p:oleObj>
                </mc:Fallback>
              </mc:AlternateContent>
            </a:graphicData>
          </a:graphic>
        </p:graphicFrame>
        <p:cxnSp>
          <p:nvCxnSpPr>
            <p:cNvPr id="12" name="Straight Arrow Connector 11"/>
            <p:cNvCxnSpPr/>
            <p:nvPr/>
          </p:nvCxnSpPr>
          <p:spPr>
            <a:xfrm flipH="1">
              <a:off x="3604381" y="3790093"/>
              <a:ext cx="1942344" cy="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648477" y="3573363"/>
              <a:ext cx="2676033" cy="338554"/>
            </a:xfrm>
            <a:prstGeom prst="rect">
              <a:avLst/>
            </a:prstGeom>
            <a:noFill/>
          </p:spPr>
          <p:txBody>
            <a:bodyPr wrap="none" rtlCol="0">
              <a:spAutoFit/>
            </a:bodyPr>
            <a:lstStyle/>
            <a:p>
              <a:r>
                <a:rPr lang="en-US" sz="1600" dirty="0">
                  <a:solidFill>
                    <a:srgbClr val="FF0000"/>
                  </a:solidFill>
                </a:rPr>
                <a:t>p</a:t>
              </a:r>
              <a:r>
                <a:rPr lang="en-US" sz="1600" dirty="0" smtClean="0">
                  <a:solidFill>
                    <a:srgbClr val="FF0000"/>
                  </a:solidFill>
                </a:rPr>
                <a:t>robability for credible region</a:t>
              </a:r>
              <a:endParaRPr lang="en-US" sz="1600" dirty="0">
                <a:solidFill>
                  <a:srgbClr val="FF0000"/>
                </a:solidFill>
              </a:endParaRPr>
            </a:p>
          </p:txBody>
        </p:sp>
        <p:cxnSp>
          <p:nvCxnSpPr>
            <p:cNvPr id="18" name="Straight Arrow Connector 17"/>
            <p:cNvCxnSpPr/>
            <p:nvPr/>
          </p:nvCxnSpPr>
          <p:spPr>
            <a:xfrm flipH="1">
              <a:off x="4428763" y="4414204"/>
              <a:ext cx="1117962" cy="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660572" y="4205348"/>
              <a:ext cx="2860679" cy="338554"/>
            </a:xfrm>
            <a:prstGeom prst="rect">
              <a:avLst/>
            </a:prstGeom>
          </p:spPr>
          <p:txBody>
            <a:bodyPr wrap="none">
              <a:spAutoFit/>
            </a:bodyPr>
            <a:lstStyle/>
            <a:p>
              <a:r>
                <a:rPr lang="en-US" sz="1600" dirty="0">
                  <a:solidFill>
                    <a:srgbClr val="FF0000"/>
                  </a:solidFill>
                </a:rPr>
                <a:t>m</a:t>
              </a:r>
              <a:r>
                <a:rPr lang="en-US" sz="1600" dirty="0" smtClean="0">
                  <a:solidFill>
                    <a:srgbClr val="FF0000"/>
                  </a:solidFill>
                </a:rPr>
                <a:t>arginal parameter distribution</a:t>
              </a:r>
              <a:endParaRPr lang="en-US" sz="1600" dirty="0">
                <a:solidFill>
                  <a:srgbClr val="FF0000"/>
                </a:solidFill>
              </a:endParaRPr>
            </a:p>
          </p:txBody>
        </p:sp>
        <p:cxnSp>
          <p:nvCxnSpPr>
            <p:cNvPr id="19" name="Straight Arrow Connector 18"/>
            <p:cNvCxnSpPr/>
            <p:nvPr/>
          </p:nvCxnSpPr>
          <p:spPr>
            <a:xfrm flipH="1">
              <a:off x="5113867" y="5074594"/>
              <a:ext cx="440119" cy="0"/>
            </a:xfrm>
            <a:prstGeom prst="straightConnector1">
              <a:avLst/>
            </a:prstGeom>
            <a:ln>
              <a:solidFill>
                <a:srgbClr val="FF0000"/>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655737" y="4853643"/>
              <a:ext cx="2454885" cy="338554"/>
            </a:xfrm>
            <a:prstGeom prst="rect">
              <a:avLst/>
            </a:prstGeom>
          </p:spPr>
          <p:txBody>
            <a:bodyPr wrap="none">
              <a:spAutoFit/>
            </a:bodyPr>
            <a:lstStyle/>
            <a:p>
              <a:r>
                <a:rPr lang="en-US" sz="1600" dirty="0">
                  <a:solidFill>
                    <a:srgbClr val="FF0000"/>
                  </a:solidFill>
                </a:rPr>
                <a:t>p</a:t>
              </a:r>
              <a:r>
                <a:rPr lang="en-US" sz="1600" dirty="0" smtClean="0">
                  <a:solidFill>
                    <a:srgbClr val="FF0000"/>
                  </a:solidFill>
                </a:rPr>
                <a:t>rediction of </a:t>
              </a:r>
              <a:r>
                <a:rPr lang="en-US" sz="1600" dirty="0" err="1" smtClean="0">
                  <a:solidFill>
                    <a:srgbClr val="FF0000"/>
                  </a:solidFill>
                </a:rPr>
                <a:t>y</a:t>
              </a:r>
              <a:r>
                <a:rPr lang="en-US" sz="1600" baseline="-25000" dirty="0" err="1" smtClean="0">
                  <a:solidFill>
                    <a:srgbClr val="FF0000"/>
                  </a:solidFill>
                </a:rPr>
                <a:t>p</a:t>
              </a:r>
              <a:r>
                <a:rPr lang="en-US" sz="1600" dirty="0" smtClean="0">
                  <a:solidFill>
                    <a:srgbClr val="FF0000"/>
                  </a:solidFill>
                </a:rPr>
                <a:t> for given </a:t>
              </a:r>
              <a:r>
                <a:rPr lang="en-US" sz="1600" dirty="0" err="1" smtClean="0">
                  <a:solidFill>
                    <a:srgbClr val="FF0000"/>
                  </a:solidFill>
                </a:rPr>
                <a:t>x</a:t>
              </a:r>
              <a:r>
                <a:rPr lang="en-US" sz="1600" baseline="-25000" dirty="0" err="1" smtClean="0">
                  <a:solidFill>
                    <a:srgbClr val="FF0000"/>
                  </a:solidFill>
                </a:rPr>
                <a:t>p</a:t>
              </a:r>
              <a:endParaRPr lang="en-US" sz="1600" baseline="-25000" dirty="0">
                <a:solidFill>
                  <a:srgbClr val="FF0000"/>
                </a:solidFill>
              </a:endParaRPr>
            </a:p>
          </p:txBody>
        </p:sp>
      </p:grpSp>
      <p:sp>
        <p:nvSpPr>
          <p:cNvPr id="21" name="Rectangle 20"/>
          <p:cNvSpPr/>
          <p:nvPr/>
        </p:nvSpPr>
        <p:spPr>
          <a:xfrm>
            <a:off x="531517" y="5704435"/>
            <a:ext cx="6519734" cy="584776"/>
          </a:xfrm>
          <a:prstGeom prst="rect">
            <a:avLst/>
          </a:prstGeom>
        </p:spPr>
        <p:txBody>
          <a:bodyPr wrap="none">
            <a:spAutoFit/>
          </a:bodyPr>
          <a:lstStyle/>
          <a:p>
            <a:pPr marL="285750" indent="-285750">
              <a:buFont typeface="Arial"/>
              <a:buChar char="•"/>
            </a:pPr>
            <a:r>
              <a:rPr lang="en-US" sz="1600" dirty="0"/>
              <a:t>e</a:t>
            </a:r>
            <a:r>
              <a:rPr lang="en-US" sz="1600" dirty="0" smtClean="0"/>
              <a:t>xcept for the most simple cases, these integrals are intractable with the</a:t>
            </a:r>
          </a:p>
          <a:p>
            <a:r>
              <a:rPr lang="en-US" sz="1600" dirty="0"/>
              <a:t> </a:t>
            </a:r>
            <a:r>
              <a:rPr lang="en-US" sz="1600" dirty="0" smtClean="0"/>
              <a:t>     usual numerical methods</a:t>
            </a:r>
            <a:endParaRPr lang="en-US" sz="1600" dirty="0"/>
          </a:p>
        </p:txBody>
      </p:sp>
    </p:spTree>
    <p:extLst>
      <p:ext uri="{BB962C8B-B14F-4D97-AF65-F5344CB8AC3E}">
        <p14:creationId xmlns:p14="http://schemas.microsoft.com/office/powerpoint/2010/main" val="3506100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8578" y="5417686"/>
            <a:ext cx="8065658" cy="1099512"/>
            <a:chOff x="478578" y="5417686"/>
            <a:chExt cx="8065658" cy="1099512"/>
          </a:xfrm>
        </p:grpSpPr>
        <p:sp>
          <p:nvSpPr>
            <p:cNvPr id="2" name="TextBox 1"/>
            <p:cNvSpPr txBox="1"/>
            <p:nvPr/>
          </p:nvSpPr>
          <p:spPr>
            <a:xfrm>
              <a:off x="478578" y="5932422"/>
              <a:ext cx="6789038" cy="584776"/>
            </a:xfrm>
            <a:prstGeom prst="rect">
              <a:avLst/>
            </a:prstGeom>
            <a:noFill/>
          </p:spPr>
          <p:txBody>
            <a:bodyPr wrap="none" rtlCol="0">
              <a:spAutoFit/>
            </a:bodyPr>
            <a:lstStyle/>
            <a:p>
              <a:pPr marL="342900" indent="-342900">
                <a:buFont typeface="Arial"/>
                <a:buChar char="•"/>
              </a:pPr>
              <a:r>
                <a:rPr lang="en-US" sz="1600" dirty="0" smtClean="0">
                  <a:solidFill>
                    <a:srgbClr val="FF0000"/>
                  </a:solidFill>
                </a:rPr>
                <a:t>Markov chain Monte Carlo</a:t>
              </a:r>
              <a:r>
                <a:rPr lang="en-US" sz="1600" dirty="0" smtClean="0"/>
                <a:t>: the single most important reason why </a:t>
              </a:r>
              <a:r>
                <a:rPr lang="en-US" sz="1600" dirty="0"/>
                <a:t>B</a:t>
              </a:r>
              <a:r>
                <a:rPr lang="en-US" sz="1600" dirty="0" smtClean="0"/>
                <a:t>ayesian </a:t>
              </a:r>
            </a:p>
            <a:p>
              <a:r>
                <a:rPr lang="en-US" sz="1600" dirty="0"/>
                <a:t> </a:t>
              </a:r>
              <a:r>
                <a:rPr lang="en-US" sz="1600" dirty="0" smtClean="0"/>
                <a:t>      statistics is taking over </a:t>
              </a:r>
              <a:r>
                <a:rPr lang="en-US" sz="1600" dirty="0" err="1" smtClean="0"/>
                <a:t>frequentist</a:t>
              </a:r>
              <a:r>
                <a:rPr lang="en-US" sz="1600" dirty="0" smtClean="0"/>
                <a:t> statistics [“MCMC revolution”]</a:t>
              </a:r>
              <a:endParaRPr lang="en-US" sz="1600" dirty="0"/>
            </a:p>
          </p:txBody>
        </p:sp>
        <p:sp>
          <p:nvSpPr>
            <p:cNvPr id="3" name="TextBox 2"/>
            <p:cNvSpPr txBox="1"/>
            <p:nvPr/>
          </p:nvSpPr>
          <p:spPr>
            <a:xfrm>
              <a:off x="478578" y="5417686"/>
              <a:ext cx="8065658" cy="338554"/>
            </a:xfrm>
            <a:prstGeom prst="rect">
              <a:avLst/>
            </a:prstGeom>
            <a:noFill/>
          </p:spPr>
          <p:txBody>
            <a:bodyPr wrap="square" rtlCol="0">
              <a:spAutoFit/>
            </a:bodyPr>
            <a:lstStyle/>
            <a:p>
              <a:pPr marL="342900" indent="-342900">
                <a:buFont typeface="Arial"/>
                <a:buChar char="•"/>
              </a:pPr>
              <a:r>
                <a:rPr lang="en-US" sz="1600" dirty="0">
                  <a:solidFill>
                    <a:srgbClr val="0000FF"/>
                  </a:solidFill>
                </a:rPr>
                <a:t>h</a:t>
              </a:r>
              <a:r>
                <a:rPr lang="en-US" sz="1600" dirty="0" smtClean="0">
                  <a:solidFill>
                    <a:srgbClr val="0000FF"/>
                  </a:solidFill>
                </a:rPr>
                <a:t>ow do you draw </a:t>
              </a:r>
              <a:r>
                <a:rPr lang="en-US" sz="1600" dirty="0">
                  <a:solidFill>
                    <a:srgbClr val="0000FF"/>
                  </a:solidFill>
                </a:rPr>
                <a:t>samples</a:t>
              </a:r>
              <a:r>
                <a:rPr lang="en-US" sz="1600" dirty="0" smtClean="0">
                  <a:solidFill>
                    <a:srgbClr val="0000FF"/>
                  </a:solidFill>
                </a:rPr>
                <a:t>, </a:t>
              </a:r>
              <a:r>
                <a:rPr lang="en-US" sz="1600" b="1" dirty="0">
                  <a:solidFill>
                    <a:srgbClr val="0000FF"/>
                  </a:solidFill>
                  <a:latin typeface="Symbol" charset="2"/>
                  <a:cs typeface="Symbol" charset="2"/>
                </a:rPr>
                <a:t>q</a:t>
              </a:r>
              <a:r>
                <a:rPr lang="en-US" sz="1600" dirty="0">
                  <a:solidFill>
                    <a:srgbClr val="0000FF"/>
                  </a:solidFill>
                </a:rPr>
                <a:t>=(</a:t>
              </a:r>
              <a:r>
                <a:rPr lang="en-US" sz="1600" dirty="0">
                  <a:solidFill>
                    <a:srgbClr val="0000FF"/>
                  </a:solidFill>
                  <a:latin typeface="Symbol" charset="2"/>
                  <a:cs typeface="Symbol" charset="2"/>
                </a:rPr>
                <a:t>q</a:t>
              </a:r>
              <a:r>
                <a:rPr lang="en-US" sz="1600" baseline="-25000" dirty="0">
                  <a:solidFill>
                    <a:srgbClr val="0000FF"/>
                  </a:solidFill>
                </a:rPr>
                <a:t>1</a:t>
              </a:r>
              <a:r>
                <a:rPr lang="en-US" sz="1600" dirty="0">
                  <a:solidFill>
                    <a:srgbClr val="0000FF"/>
                  </a:solidFill>
                </a:rPr>
                <a:t>, </a:t>
              </a:r>
              <a:r>
                <a:rPr lang="en-US" sz="1600" dirty="0">
                  <a:solidFill>
                    <a:srgbClr val="0000FF"/>
                  </a:solidFill>
                  <a:latin typeface="Symbol" charset="2"/>
                  <a:cs typeface="Symbol" charset="2"/>
                </a:rPr>
                <a:t>q</a:t>
              </a:r>
              <a:r>
                <a:rPr lang="en-US" sz="1600" baseline="-25000" dirty="0">
                  <a:solidFill>
                    <a:srgbClr val="0000FF"/>
                  </a:solidFill>
                </a:rPr>
                <a:t>2</a:t>
              </a:r>
              <a:r>
                <a:rPr lang="en-US" sz="1600" dirty="0">
                  <a:solidFill>
                    <a:srgbClr val="0000FF"/>
                  </a:solidFill>
                </a:rPr>
                <a:t>,...,</a:t>
              </a:r>
              <a:r>
                <a:rPr lang="en-US" sz="1600" dirty="0" err="1">
                  <a:solidFill>
                    <a:srgbClr val="0000FF"/>
                  </a:solidFill>
                  <a:latin typeface="Symbol" charset="2"/>
                  <a:cs typeface="Symbol" charset="2"/>
                </a:rPr>
                <a:t>q</a:t>
              </a:r>
              <a:r>
                <a:rPr lang="en-US" sz="1600" baseline="-25000" dirty="0" err="1">
                  <a:solidFill>
                    <a:srgbClr val="0000FF"/>
                  </a:solidFill>
                </a:rPr>
                <a:t>n</a:t>
              </a:r>
              <a:r>
                <a:rPr lang="en-US" sz="1600" dirty="0" smtClean="0">
                  <a:solidFill>
                    <a:srgbClr val="0000FF"/>
                  </a:solidFill>
                </a:rPr>
                <a:t>), from a multi-dimensional posterior</a:t>
              </a:r>
              <a:r>
                <a:rPr lang="en-US" sz="1600" dirty="0">
                  <a:solidFill>
                    <a:srgbClr val="0000FF"/>
                  </a:solidFill>
                </a:rPr>
                <a:t>?</a:t>
              </a:r>
              <a:endParaRPr lang="en-US" sz="1600" dirty="0" smtClean="0">
                <a:solidFill>
                  <a:srgbClr val="0000FF"/>
                </a:solidFill>
              </a:endParaRPr>
            </a:p>
          </p:txBody>
        </p:sp>
      </p:grpSp>
      <p:sp>
        <p:nvSpPr>
          <p:cNvPr id="4" name="TextBox 3"/>
          <p:cNvSpPr txBox="1"/>
          <p:nvPr/>
        </p:nvSpPr>
        <p:spPr>
          <a:xfrm>
            <a:off x="587433" y="1639034"/>
            <a:ext cx="8187728" cy="830997"/>
          </a:xfrm>
          <a:prstGeom prst="rect">
            <a:avLst/>
          </a:prstGeom>
          <a:noFill/>
        </p:spPr>
        <p:txBody>
          <a:bodyPr wrap="square" rtlCol="0">
            <a:spAutoFit/>
          </a:bodyPr>
          <a:lstStyle/>
          <a:p>
            <a:pPr marL="342900" indent="-342900">
              <a:buFont typeface="Arial"/>
              <a:buChar char="•"/>
            </a:pPr>
            <a:r>
              <a:rPr lang="en-US" sz="1600" dirty="0"/>
              <a:t>s</a:t>
            </a:r>
            <a:r>
              <a:rPr lang="en-US" sz="1600" dirty="0" smtClean="0"/>
              <a:t>trategy: the likelihood and prior are known; estimate the posterior by randomly drawing a large number of </a:t>
            </a:r>
            <a:r>
              <a:rPr lang="en-US" sz="1600" smtClean="0">
                <a:latin typeface="Symbol" charset="2"/>
                <a:cs typeface="Symbol" charset="2"/>
              </a:rPr>
              <a:t>q</a:t>
            </a:r>
            <a:r>
              <a:rPr lang="en-US" sz="1600" smtClean="0"/>
              <a:t> samples </a:t>
            </a:r>
            <a:r>
              <a:rPr lang="en-US" sz="1600" dirty="0" smtClean="0"/>
              <a:t>from </a:t>
            </a:r>
            <a:r>
              <a:rPr lang="en-US" sz="1600" dirty="0"/>
              <a:t>it; the </a:t>
            </a:r>
            <a:r>
              <a:rPr lang="en-US" sz="1600" dirty="0">
                <a:solidFill>
                  <a:srgbClr val="FF0000"/>
                </a:solidFill>
              </a:rPr>
              <a:t>frequency </a:t>
            </a:r>
            <a:r>
              <a:rPr lang="en-US" sz="1600" dirty="0" smtClean="0">
                <a:solidFill>
                  <a:srgbClr val="FF0000"/>
                </a:solidFill>
              </a:rPr>
              <a:t>distribution</a:t>
            </a:r>
            <a:r>
              <a:rPr lang="en-US" sz="1600" dirty="0" smtClean="0"/>
              <a:t> </a:t>
            </a:r>
            <a:r>
              <a:rPr lang="en-US" sz="1600" dirty="0"/>
              <a:t>of the samples is then equal to the posterior</a:t>
            </a:r>
            <a:r>
              <a:rPr lang="en-US" sz="1600" dirty="0" smtClean="0"/>
              <a:t>, in </a:t>
            </a:r>
            <a:r>
              <a:rPr lang="en-US" sz="1600" dirty="0"/>
              <a:t>the limit of </a:t>
            </a:r>
            <a:r>
              <a:rPr lang="en-US" sz="1600" dirty="0" smtClean="0"/>
              <a:t>a </a:t>
            </a:r>
            <a:r>
              <a:rPr lang="en-US" sz="1600" dirty="0"/>
              <a:t>large number of </a:t>
            </a:r>
            <a:r>
              <a:rPr lang="en-US" sz="1600" dirty="0" smtClean="0"/>
              <a:t>samples</a:t>
            </a:r>
            <a:endParaRPr lang="en-US" sz="1600" dirty="0"/>
          </a:p>
        </p:txBody>
      </p:sp>
      <p:sp>
        <p:nvSpPr>
          <p:cNvPr id="5" name="TextBox 4"/>
          <p:cNvSpPr txBox="1"/>
          <p:nvPr/>
        </p:nvSpPr>
        <p:spPr>
          <a:xfrm>
            <a:off x="773417" y="184630"/>
            <a:ext cx="3280766" cy="461665"/>
          </a:xfrm>
          <a:prstGeom prst="rect">
            <a:avLst/>
          </a:prstGeom>
          <a:noFill/>
        </p:spPr>
        <p:txBody>
          <a:bodyPr wrap="none" rtlCol="0">
            <a:spAutoFit/>
          </a:bodyPr>
          <a:lstStyle/>
          <a:p>
            <a:r>
              <a:rPr lang="en-US" sz="2400" b="1" dirty="0" smtClean="0"/>
              <a:t>BAYESIAN STATISTICS IV</a:t>
            </a:r>
          </a:p>
        </p:txBody>
      </p:sp>
      <p:sp>
        <p:nvSpPr>
          <p:cNvPr id="6" name="TextBox 5"/>
          <p:cNvSpPr txBox="1"/>
          <p:nvPr/>
        </p:nvSpPr>
        <p:spPr>
          <a:xfrm>
            <a:off x="570503" y="811705"/>
            <a:ext cx="7973733" cy="584776"/>
          </a:xfrm>
          <a:prstGeom prst="rect">
            <a:avLst/>
          </a:prstGeom>
          <a:noFill/>
        </p:spPr>
        <p:txBody>
          <a:bodyPr wrap="square" rtlCol="0">
            <a:spAutoFit/>
          </a:bodyPr>
          <a:lstStyle/>
          <a:p>
            <a:pPr marL="342900" indent="-342900">
              <a:buFont typeface="Arial"/>
              <a:buChar char="•"/>
            </a:pPr>
            <a:r>
              <a:rPr lang="en-US" sz="1600" dirty="0"/>
              <a:t>b</a:t>
            </a:r>
            <a:r>
              <a:rPr lang="en-US" sz="1600" dirty="0" smtClean="0"/>
              <a:t>ut even </a:t>
            </a:r>
            <a:r>
              <a:rPr lang="en-US" sz="1600" dirty="0" smtClean="0">
                <a:solidFill>
                  <a:srgbClr val="0000FF"/>
                </a:solidFill>
              </a:rPr>
              <a:t>simply calculating </a:t>
            </a:r>
            <a:r>
              <a:rPr lang="en-US" sz="1600" dirty="0" smtClean="0"/>
              <a:t>the posterior, p(</a:t>
            </a:r>
            <a:r>
              <a:rPr lang="en-US" sz="1600" dirty="0" err="1" smtClean="0">
                <a:latin typeface="Symbol" charset="2"/>
                <a:cs typeface="Symbol" charset="2"/>
              </a:rPr>
              <a:t>q</a:t>
            </a:r>
            <a:r>
              <a:rPr lang="en-US" sz="1600" dirty="0" err="1" smtClean="0"/>
              <a:t>|D</a:t>
            </a:r>
            <a:r>
              <a:rPr lang="en-US" sz="1600" dirty="0" smtClean="0"/>
              <a:t>), is difficult in more than one dimension [in 1D or 2D: </a:t>
            </a:r>
            <a:r>
              <a:rPr lang="en-US" sz="1600" dirty="0"/>
              <a:t>evaluate p(</a:t>
            </a:r>
            <a:r>
              <a:rPr lang="en-US" sz="1600" dirty="0" err="1">
                <a:latin typeface="Symbol" charset="2"/>
                <a:cs typeface="Symbol" charset="2"/>
              </a:rPr>
              <a:t>q</a:t>
            </a:r>
            <a:r>
              <a:rPr lang="en-US" sz="1600" dirty="0" err="1"/>
              <a:t>|D</a:t>
            </a:r>
            <a:r>
              <a:rPr lang="en-US" sz="1600" dirty="0" smtClean="0"/>
              <a:t>) on a dense grid]</a:t>
            </a:r>
          </a:p>
        </p:txBody>
      </p:sp>
      <p:pic>
        <p:nvPicPr>
          <p:cNvPr id="8" name="Picture 7"/>
          <p:cNvPicPr>
            <a:picLocks noChangeAspect="1"/>
          </p:cNvPicPr>
          <p:nvPr/>
        </p:nvPicPr>
        <p:blipFill>
          <a:blip r:embed="rId3"/>
          <a:stretch>
            <a:fillRect/>
          </a:stretch>
        </p:blipFill>
        <p:spPr>
          <a:xfrm>
            <a:off x="1116697" y="3010853"/>
            <a:ext cx="3906452" cy="2137493"/>
          </a:xfrm>
          <a:prstGeom prst="rect">
            <a:avLst/>
          </a:prstGeom>
        </p:spPr>
      </p:pic>
      <p:pic>
        <p:nvPicPr>
          <p:cNvPr id="9" name="Picture 8"/>
          <p:cNvPicPr>
            <a:picLocks noChangeAspect="1"/>
          </p:cNvPicPr>
          <p:nvPr/>
        </p:nvPicPr>
        <p:blipFill>
          <a:blip r:embed="rId4"/>
          <a:stretch>
            <a:fillRect/>
          </a:stretch>
        </p:blipFill>
        <p:spPr>
          <a:xfrm>
            <a:off x="5492706" y="2615908"/>
            <a:ext cx="3077187" cy="2760338"/>
          </a:xfrm>
          <a:prstGeom prst="rect">
            <a:avLst/>
          </a:prstGeom>
        </p:spPr>
      </p:pic>
    </p:spTree>
    <p:extLst>
      <p:ext uri="{BB962C8B-B14F-4D97-AF65-F5344CB8AC3E}">
        <p14:creationId xmlns:p14="http://schemas.microsoft.com/office/powerpoint/2010/main" val="98594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3417" y="184630"/>
            <a:ext cx="2416046" cy="461665"/>
          </a:xfrm>
          <a:prstGeom prst="rect">
            <a:avLst/>
          </a:prstGeom>
          <a:noFill/>
        </p:spPr>
        <p:txBody>
          <a:bodyPr wrap="none" rtlCol="0">
            <a:spAutoFit/>
          </a:bodyPr>
          <a:lstStyle/>
          <a:p>
            <a:r>
              <a:rPr lang="en-US" sz="2400" b="1" dirty="0" smtClean="0"/>
              <a:t>MARKOV CHAINS</a:t>
            </a:r>
          </a:p>
        </p:txBody>
      </p:sp>
      <p:sp>
        <p:nvSpPr>
          <p:cNvPr id="8" name="TextBox 7"/>
          <p:cNvSpPr txBox="1"/>
          <p:nvPr/>
        </p:nvSpPr>
        <p:spPr>
          <a:xfrm>
            <a:off x="576857" y="1754302"/>
            <a:ext cx="2544286" cy="338554"/>
          </a:xfrm>
          <a:prstGeom prst="rect">
            <a:avLst/>
          </a:prstGeom>
          <a:noFill/>
        </p:spPr>
        <p:txBody>
          <a:bodyPr wrap="none" rtlCol="0">
            <a:spAutoFit/>
          </a:bodyPr>
          <a:lstStyle/>
          <a:p>
            <a:pPr marL="342900" indent="-342900">
              <a:buFont typeface="Arial"/>
              <a:buChar char="•"/>
            </a:pPr>
            <a:r>
              <a:rPr lang="en-US" sz="1600" dirty="0"/>
              <a:t>w</a:t>
            </a:r>
            <a:r>
              <a:rPr lang="en-US" sz="1600" dirty="0" smtClean="0"/>
              <a:t>hat is a </a:t>
            </a:r>
            <a:r>
              <a:rPr lang="en-US" sz="1600" dirty="0" smtClean="0">
                <a:solidFill>
                  <a:srgbClr val="FF0000"/>
                </a:solidFill>
              </a:rPr>
              <a:t>Markov chain</a:t>
            </a:r>
            <a:r>
              <a:rPr lang="en-US" sz="1600" dirty="0" smtClean="0"/>
              <a:t>?</a:t>
            </a:r>
          </a:p>
        </p:txBody>
      </p:sp>
      <p:sp>
        <p:nvSpPr>
          <p:cNvPr id="9" name="TextBox 8"/>
          <p:cNvSpPr txBox="1"/>
          <p:nvPr/>
        </p:nvSpPr>
        <p:spPr>
          <a:xfrm>
            <a:off x="576857" y="2780816"/>
            <a:ext cx="4067310" cy="1077218"/>
          </a:xfrm>
          <a:prstGeom prst="rect">
            <a:avLst/>
          </a:prstGeom>
          <a:noFill/>
        </p:spPr>
        <p:txBody>
          <a:bodyPr wrap="square" rtlCol="0">
            <a:spAutoFit/>
          </a:bodyPr>
          <a:lstStyle/>
          <a:p>
            <a:pPr marL="285750" indent="-285750">
              <a:buFont typeface="Arial"/>
              <a:buChar char="•"/>
            </a:pPr>
            <a:r>
              <a:rPr lang="en-US" sz="1600" dirty="0" smtClean="0"/>
              <a:t>a Markov chain is a random walk, where a transition from state </a:t>
            </a:r>
            <a:r>
              <a:rPr lang="en-US" sz="1600" i="1" dirty="0" err="1" smtClean="0"/>
              <a:t>i</a:t>
            </a:r>
            <a:r>
              <a:rPr lang="en-US" sz="1600" i="1" dirty="0" smtClean="0"/>
              <a:t> </a:t>
            </a:r>
            <a:r>
              <a:rPr lang="en-US" sz="1600" dirty="0" smtClean="0"/>
              <a:t>to </a:t>
            </a:r>
          </a:p>
          <a:p>
            <a:r>
              <a:rPr lang="en-US" sz="1600" dirty="0"/>
              <a:t> </a:t>
            </a:r>
            <a:r>
              <a:rPr lang="en-US" sz="1600" dirty="0" smtClean="0"/>
              <a:t>     state</a:t>
            </a:r>
            <a:r>
              <a:rPr lang="en-US" sz="1600" i="1" dirty="0" smtClean="0"/>
              <a:t> j</a:t>
            </a:r>
            <a:r>
              <a:rPr lang="en-US" sz="1600" i="1" dirty="0"/>
              <a:t> </a:t>
            </a:r>
            <a:r>
              <a:rPr lang="en-US" sz="1600" dirty="0" smtClean="0"/>
              <a:t>is </a:t>
            </a:r>
            <a:r>
              <a:rPr lang="en-US" sz="1600" dirty="0" smtClean="0">
                <a:solidFill>
                  <a:srgbClr val="FF0000"/>
                </a:solidFill>
              </a:rPr>
              <a:t>independent </a:t>
            </a:r>
            <a:r>
              <a:rPr lang="en-US" sz="1600" dirty="0" smtClean="0"/>
              <a:t>of how state    </a:t>
            </a:r>
          </a:p>
          <a:p>
            <a:r>
              <a:rPr lang="en-US" sz="1600" dirty="0"/>
              <a:t> </a:t>
            </a:r>
            <a:r>
              <a:rPr lang="en-US" sz="1600" dirty="0" smtClean="0"/>
              <a:t>   </a:t>
            </a:r>
            <a:r>
              <a:rPr lang="en-US" sz="1600" i="1" dirty="0" smtClean="0"/>
              <a:t>  </a:t>
            </a:r>
            <a:r>
              <a:rPr lang="en-US" sz="1600" i="1" dirty="0" err="1" smtClean="0"/>
              <a:t>i</a:t>
            </a:r>
            <a:r>
              <a:rPr lang="en-US" sz="1600" i="1" dirty="0" smtClean="0"/>
              <a:t> </a:t>
            </a:r>
            <a:r>
              <a:rPr lang="en-US" sz="1600" dirty="0" smtClean="0"/>
              <a:t>was populated [“memory-less”]</a:t>
            </a:r>
          </a:p>
        </p:txBody>
      </p:sp>
      <p:pic>
        <p:nvPicPr>
          <p:cNvPr id="2" name="Picture 1" descr="800px-Finance_Markov_chain_example_state_space.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167" y="611559"/>
            <a:ext cx="4333056" cy="3211877"/>
          </a:xfrm>
          <a:prstGeom prst="rect">
            <a:avLst/>
          </a:prstGeom>
        </p:spPr>
      </p:pic>
      <p:sp>
        <p:nvSpPr>
          <p:cNvPr id="10" name="TextBox 9"/>
          <p:cNvSpPr txBox="1"/>
          <p:nvPr/>
        </p:nvSpPr>
        <p:spPr>
          <a:xfrm>
            <a:off x="600623" y="4323728"/>
            <a:ext cx="7015161" cy="1323439"/>
          </a:xfrm>
          <a:prstGeom prst="rect">
            <a:avLst/>
          </a:prstGeom>
          <a:noFill/>
        </p:spPr>
        <p:txBody>
          <a:bodyPr wrap="none" rtlCol="0">
            <a:spAutoFit/>
          </a:bodyPr>
          <a:lstStyle/>
          <a:p>
            <a:pPr marL="285750" indent="-285750">
              <a:buFont typeface="Arial"/>
              <a:buChar char="•"/>
            </a:pPr>
            <a:r>
              <a:rPr lang="en-US" sz="1600" dirty="0">
                <a:solidFill>
                  <a:srgbClr val="FF0000"/>
                </a:solidFill>
              </a:rPr>
              <a:t>f</a:t>
            </a:r>
            <a:r>
              <a:rPr lang="en-US" sz="1600" dirty="0" smtClean="0">
                <a:solidFill>
                  <a:srgbClr val="FF0000"/>
                </a:solidFill>
              </a:rPr>
              <a:t>undamental theorem of Markov chains</a:t>
            </a:r>
            <a:r>
              <a:rPr lang="en-US" sz="1600" dirty="0" smtClean="0"/>
              <a:t>: </a:t>
            </a:r>
          </a:p>
          <a:p>
            <a:r>
              <a:rPr lang="en-US" sz="1600" dirty="0"/>
              <a:t> </a:t>
            </a:r>
            <a:r>
              <a:rPr lang="en-US" sz="1600" dirty="0" smtClean="0"/>
              <a:t>     for a very long random walk, the proportion of time [i.e., probability] the chain </a:t>
            </a:r>
          </a:p>
          <a:p>
            <a:r>
              <a:rPr lang="en-US" sz="1600" dirty="0"/>
              <a:t> </a:t>
            </a:r>
            <a:r>
              <a:rPr lang="en-US" sz="1600" dirty="0" smtClean="0"/>
              <a:t>     spends in some state </a:t>
            </a:r>
            <a:r>
              <a:rPr lang="en-US" sz="1600" i="1" dirty="0" smtClean="0"/>
              <a:t>j</a:t>
            </a:r>
            <a:r>
              <a:rPr lang="en-US" sz="1600" dirty="0" smtClean="0"/>
              <a:t> is independent of the initial state it started from; this </a:t>
            </a:r>
          </a:p>
          <a:p>
            <a:r>
              <a:rPr lang="en-US" sz="1600" dirty="0"/>
              <a:t> </a:t>
            </a:r>
            <a:r>
              <a:rPr lang="en-US" sz="1600" dirty="0" smtClean="0"/>
              <a:t>     set of  limiting, long random walk, probabilities is called the </a:t>
            </a:r>
            <a:r>
              <a:rPr lang="en-US" sz="1600" dirty="0" smtClean="0">
                <a:solidFill>
                  <a:srgbClr val="FF0000"/>
                </a:solidFill>
              </a:rPr>
              <a:t>stationary (or </a:t>
            </a:r>
          </a:p>
          <a:p>
            <a:r>
              <a:rPr lang="en-US" sz="1600" dirty="0">
                <a:solidFill>
                  <a:srgbClr val="FF0000"/>
                </a:solidFill>
              </a:rPr>
              <a:t> </a:t>
            </a:r>
            <a:r>
              <a:rPr lang="en-US" sz="1600" dirty="0" smtClean="0">
                <a:solidFill>
                  <a:srgbClr val="FF0000"/>
                </a:solidFill>
              </a:rPr>
              <a:t>     equilibrium) distribution</a:t>
            </a:r>
            <a:r>
              <a:rPr lang="en-US" sz="1600" dirty="0" smtClean="0"/>
              <a:t> of the Markov chain</a:t>
            </a:r>
          </a:p>
        </p:txBody>
      </p:sp>
    </p:spTree>
    <p:extLst>
      <p:ext uri="{BB962C8B-B14F-4D97-AF65-F5344CB8AC3E}">
        <p14:creationId xmlns:p14="http://schemas.microsoft.com/office/powerpoint/2010/main" val="291207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11864</TotalTime>
  <Words>4246</Words>
  <Application>Microsoft Macintosh PowerPoint</Application>
  <PresentationFormat>On-screen Show (4:3)</PresentationFormat>
  <Paragraphs>437</Paragraphs>
  <Slides>37</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UNC Chapel Hill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dc:creator>
  <cp:lastModifiedBy>Christian</cp:lastModifiedBy>
  <cp:revision>352</cp:revision>
  <cp:lastPrinted>2016-02-24T18:43:48Z</cp:lastPrinted>
  <dcterms:created xsi:type="dcterms:W3CDTF">2016-01-16T23:32:32Z</dcterms:created>
  <dcterms:modified xsi:type="dcterms:W3CDTF">2017-09-06T13:07:22Z</dcterms:modified>
</cp:coreProperties>
</file>